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66" r:id="rId2"/>
    <p:sldId id="257" r:id="rId3"/>
    <p:sldId id="258" r:id="rId4"/>
    <p:sldId id="259" r:id="rId5"/>
    <p:sldId id="284" r:id="rId6"/>
    <p:sldId id="260" r:id="rId7"/>
    <p:sldId id="279" r:id="rId8"/>
    <p:sldId id="280" r:id="rId9"/>
    <p:sldId id="261" r:id="rId10"/>
    <p:sldId id="264" r:id="rId11"/>
    <p:sldId id="265" r:id="rId12"/>
    <p:sldId id="256" r:id="rId13"/>
    <p:sldId id="272" r:id="rId14"/>
    <p:sldId id="267" r:id="rId15"/>
    <p:sldId id="268" r:id="rId16"/>
    <p:sldId id="269" r:id="rId17"/>
    <p:sldId id="281" r:id="rId18"/>
    <p:sldId id="270" r:id="rId19"/>
    <p:sldId id="271" r:id="rId20"/>
    <p:sldId id="273" r:id="rId21"/>
    <p:sldId id="274" r:id="rId22"/>
    <p:sldId id="275" r:id="rId23"/>
    <p:sldId id="276" r:id="rId24"/>
    <p:sldId id="278" r:id="rId25"/>
    <p:sldId id="282" r:id="rId26"/>
    <p:sldId id="285" r:id="rId27"/>
    <p:sldId id="27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>
      <p:cViewPr varScale="1">
        <p:scale>
          <a:sx n="98" d="100"/>
          <a:sy n="98" d="100"/>
        </p:scale>
        <p:origin x="26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jpeg>
</file>

<file path=ppt/media/image12.jpg>
</file>

<file path=ppt/media/image13.png>
</file>

<file path=ppt/media/image14.gif>
</file>

<file path=ppt/media/image15.jpg>
</file>

<file path=ppt/media/image2.png>
</file>

<file path=ppt/media/image3.jp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722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8413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625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14918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55664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9071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72200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211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0696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94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022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7396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843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079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9948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657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D6BB1-850A-49DC-A928-01FAC5D261C7}" type="datetimeFigureOut">
              <a:rPr lang="en-IN" smtClean="0"/>
              <a:t>30-11-2022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40AC1B6-73BB-4DFF-8F10-783D5EB567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2878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strategyhub.com/swiggy-business-model-how-does-swiggy-make-money/" TargetMode="External"/><Relationship Id="rId2" Type="http://schemas.openxmlformats.org/officeDocument/2006/relationships/hyperlink" Target="https://www.swigg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hatisthebusinessmodelof.com/business-models/swiggy-business-model/" TargetMode="External"/><Relationship Id="rId4" Type="http://schemas.openxmlformats.org/officeDocument/2006/relationships/hyperlink" Target="https://jungleworks.com/swiggy-business-model-explained-2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GmsWXkQmjX8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B3D2B-C55F-FCE3-E601-162147E35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AF3AA-97FA-B3ED-4825-EFE3C49C9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SWIGGY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B7D093-3F5F-ACCF-F954-9ADCB4A1E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353" y="-15354"/>
            <a:ext cx="12668353" cy="69186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4B0E0E-BA29-A360-F1DC-3508446D8239}"/>
              </a:ext>
            </a:extLst>
          </p:cNvPr>
          <p:cNvSpPr txBox="1"/>
          <p:nvPr/>
        </p:nvSpPr>
        <p:spPr>
          <a:xfrm>
            <a:off x="9218194" y="4302782"/>
            <a:ext cx="2733175" cy="1909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latin typeface="Comic Sans MS" panose="030F0702030302020204" pitchFamily="66" charset="0"/>
              </a:rPr>
              <a:t>Presented by: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omic Sans MS" panose="030F0702030302020204" pitchFamily="66" charset="0"/>
              </a:rPr>
              <a:t>Pooja Gurav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omic Sans MS" panose="030F0702030302020204" pitchFamily="66" charset="0"/>
              </a:rPr>
              <a:t>Mukta Wagh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omic Sans MS" panose="030F0702030302020204" pitchFamily="66" charset="0"/>
              </a:rPr>
              <a:t>Samruddhi Dasharath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omic Sans MS" panose="030F0702030302020204" pitchFamily="66" charset="0"/>
              </a:rPr>
              <a:t>Srushti Jadhav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omic Sans MS" panose="030F0702030302020204" pitchFamily="66" charset="0"/>
              </a:rPr>
              <a:t>Harashal Chaudhari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latin typeface="Comic Sans MS" panose="030F0702030302020204" pitchFamily="66" charset="0"/>
              </a:rPr>
              <a:t>Rutuja Ghagare    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FAB022-1951-BD04-C043-DBC4F89270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379" y="3544280"/>
            <a:ext cx="847342" cy="63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278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C847F-7418-88A1-BEF7-5141E0AB3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7344"/>
            <a:ext cx="7938477" cy="1115696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OLTP </a:t>
            </a:r>
            <a:r>
              <a:rPr lang="en-US" sz="3200" b="1" dirty="0">
                <a:latin typeface="Comic Sans MS" panose="030F0702030302020204" pitchFamily="66" charset="0"/>
                <a:ea typeface="Cambria Math" panose="02040503050406030204" pitchFamily="18" charset="0"/>
              </a:rPr>
              <a:t>| Food Delivery Source Data Distribution</a:t>
            </a:r>
            <a:endParaRPr lang="en-IN" sz="3200" b="1" dirty="0">
              <a:latin typeface="Comic Sans MS" panose="030F0702030302020204" pitchFamily="66" charset="0"/>
              <a:ea typeface="Cambria Math" panose="02040503050406030204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7F25194-F3DC-655A-A42F-39130B903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17" y="1728764"/>
            <a:ext cx="8645059" cy="359351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47F2A3-5306-AADE-FDE2-DCFE591C8F74}"/>
              </a:ext>
            </a:extLst>
          </p:cNvPr>
          <p:cNvSpPr txBox="1"/>
          <p:nvPr/>
        </p:nvSpPr>
        <p:spPr>
          <a:xfrm>
            <a:off x="838200" y="5518052"/>
            <a:ext cx="9861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  <a:latin typeface="Comic Sans MS" panose="030F0702030302020204" pitchFamily="66" charset="0"/>
                <a:ea typeface="Cambria Math" panose="02040503050406030204" pitchFamily="18" charset="0"/>
              </a:rPr>
              <a:t>There are three main interfaces from which the data is collected in an OLTP system</a:t>
            </a:r>
            <a:endParaRPr lang="en-IN" dirty="0">
              <a:highlight>
                <a:srgbClr val="C0C0C0"/>
              </a:highlight>
              <a:latin typeface="Comic Sans MS" panose="030F0702030302020204" pitchFamily="66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344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2AA4C-14E5-2CC3-BA20-3AB5B58C2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2635"/>
          </a:xfrm>
        </p:spPr>
        <p:txBody>
          <a:bodyPr>
            <a:normAutofit/>
          </a:bodyPr>
          <a:lstStyle/>
          <a:p>
            <a:r>
              <a:rPr lang="en-IN" sz="32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OLTP</a:t>
            </a:r>
            <a:r>
              <a:rPr lang="en-IN" sz="3200" b="1" dirty="0">
                <a:latin typeface="Comic Sans MS" panose="030F0702030302020204" pitchFamily="66" charset="0"/>
                <a:ea typeface="Cambria Math" panose="02040503050406030204" pitchFamily="18" charset="0"/>
              </a:rPr>
              <a:t> | A Relational Model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2E04CB-DBF8-FC87-C497-610AD82868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40" y="1127760"/>
            <a:ext cx="9921240" cy="4953000"/>
          </a:xfrm>
        </p:spPr>
      </p:pic>
    </p:spTree>
    <p:extLst>
      <p:ext uri="{BB962C8B-B14F-4D97-AF65-F5344CB8AC3E}">
        <p14:creationId xmlns:p14="http://schemas.microsoft.com/office/powerpoint/2010/main" val="2393761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EBB2A-3D1C-430F-0BDB-AB4B20954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560" y="152010"/>
            <a:ext cx="8252655" cy="579119"/>
          </a:xfrm>
        </p:spPr>
        <p:txBody>
          <a:bodyPr>
            <a:noAutofit/>
          </a:bodyPr>
          <a:lstStyle/>
          <a:p>
            <a:r>
              <a:rPr lang="en-IN" sz="3200" b="1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Dimensional Model </a:t>
            </a:r>
            <a:r>
              <a:rPr lang="en-IN" sz="3200" b="1" dirty="0">
                <a:latin typeface="Comic Sans MS" panose="030F0702030302020204" pitchFamily="66" charset="0"/>
                <a:ea typeface="Cambria Math" panose="02040503050406030204" pitchFamily="18" charset="0"/>
              </a:rPr>
              <a:t>| Process and Grain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80E4B-6839-312A-F35F-9A1C0BFCF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4118" y="1559743"/>
            <a:ext cx="1677573" cy="449385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14400" b="1" u="sng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Sales</a:t>
            </a:r>
          </a:p>
          <a:p>
            <a:pPr algn="l"/>
            <a:endParaRPr lang="en-US" b="1" u="sng" dirty="0">
              <a:latin typeface="Comic Sans MS" panose="030F0702030302020204" pitchFamily="66" charset="0"/>
              <a:ea typeface="Cambria Math" panose="02040503050406030204" pitchFamily="18" charset="0"/>
            </a:endParaRPr>
          </a:p>
          <a:p>
            <a:pPr algn="l"/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    </a:t>
            </a:r>
            <a:endParaRPr lang="en-IN" dirty="0">
              <a:latin typeface="Comic Sans MS" panose="030F0702030302020204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E6EC12-5B26-3062-B9F3-486BC4E90013}"/>
              </a:ext>
            </a:extLst>
          </p:cNvPr>
          <p:cNvSpPr txBox="1"/>
          <p:nvPr/>
        </p:nvSpPr>
        <p:spPr>
          <a:xfrm>
            <a:off x="1333500" y="4089588"/>
            <a:ext cx="62026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Grain:</a:t>
            </a:r>
          </a:p>
          <a:p>
            <a:r>
              <a:rPr lang="en-US" dirty="0">
                <a:latin typeface="Comic Sans MS" panose="030F0702030302020204" pitchFamily="66" charset="0"/>
              </a:rPr>
              <a:t>The company wants to track atomic data regarding every food item sold. </a:t>
            </a:r>
          </a:p>
          <a:p>
            <a:r>
              <a:rPr lang="en-US" dirty="0">
                <a:latin typeface="Comic Sans MS" panose="030F0702030302020204" pitchFamily="66" charset="0"/>
              </a:rPr>
              <a:t>If two different items are sold in one transaction, the number of rows will be 2.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F2A95C-1266-B232-CB63-8975D9D1ADF1}"/>
              </a:ext>
            </a:extLst>
          </p:cNvPr>
          <p:cNvSpPr txBox="1"/>
          <p:nvPr/>
        </p:nvSpPr>
        <p:spPr>
          <a:xfrm>
            <a:off x="1302238" y="2702615"/>
            <a:ext cx="470212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Process:</a:t>
            </a:r>
          </a:p>
          <a:p>
            <a:r>
              <a:rPr lang="en-US" dirty="0">
                <a:latin typeface="Comic Sans MS" panose="030F0702030302020204" pitchFamily="66" charset="0"/>
                <a:ea typeface="Cambria Math" panose="02040503050406030204" pitchFamily="18" charset="0"/>
              </a:rPr>
              <a:t>The Company wants to track orders placed on their application.</a:t>
            </a:r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C458CF-6713-CEBB-24FF-67F4435F1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080" y="1969664"/>
            <a:ext cx="2133013" cy="213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347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63E1A-0778-9E2B-FA74-68A723BB7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630" y="401478"/>
            <a:ext cx="10515600" cy="54454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Delivery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Process:</a:t>
            </a:r>
            <a:r>
              <a:rPr lang="en-US" sz="2400" dirty="0">
                <a:latin typeface="Comic Sans MS" panose="030F0702030302020204" pitchFamily="66" charset="0"/>
                <a:ea typeface="Cambria Math" panose="02040503050406030204" pitchFamily="18" charset="0"/>
              </a:rPr>
              <a:t>  The Company wants to track delivery information regarding the orders that are placed.</a:t>
            </a:r>
          </a:p>
          <a:p>
            <a:pPr marL="0" indent="0">
              <a:lnSpc>
                <a:spcPct val="200000"/>
              </a:lnSpc>
              <a:buNone/>
            </a:pPr>
            <a:endParaRPr lang="en-US" sz="2400" dirty="0">
              <a:latin typeface="Comic Sans MS" panose="030F0702030302020204" pitchFamily="66" charset="0"/>
              <a:ea typeface="Cambria Math" panose="02040503050406030204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Grain:  </a:t>
            </a:r>
            <a:r>
              <a:rPr lang="en-US" sz="2400" dirty="0">
                <a:latin typeface="Comic Sans MS" panose="030F0702030302020204" pitchFamily="66" charset="0"/>
                <a:ea typeface="Cambria Math" panose="02040503050406030204" pitchFamily="18" charset="0"/>
              </a:rPr>
              <a:t>The grain is the atomic data regarding every transaction. For every transaction, there is one row only.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6C2EA6-36D5-ADAB-BC5E-47C03268C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554" y="4358176"/>
            <a:ext cx="2645264" cy="176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78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5104E-2A47-AE0A-C03A-F885A5EFB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365125"/>
            <a:ext cx="9418320" cy="877887"/>
          </a:xfrm>
        </p:spPr>
        <p:txBody>
          <a:bodyPr>
            <a:normAutofit/>
          </a:bodyPr>
          <a:lstStyle/>
          <a:p>
            <a:r>
              <a:rPr lang="en-IN" sz="3200" b="1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Sales Dimensional Model </a:t>
            </a:r>
            <a:r>
              <a:rPr lang="en-IN" sz="3200" b="1" dirty="0">
                <a:latin typeface="Comic Sans MS" panose="030F0702030302020204" pitchFamily="66" charset="0"/>
                <a:ea typeface="Cambria Math" panose="02040503050406030204" pitchFamily="18" charset="0"/>
              </a:rPr>
              <a:t>|</a:t>
            </a:r>
            <a:r>
              <a:rPr lang="en-IN" sz="3200" b="1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 </a:t>
            </a:r>
            <a:r>
              <a:rPr lang="en-IN" sz="3200" b="1" dirty="0">
                <a:latin typeface="Comic Sans MS" panose="030F0702030302020204" pitchFamily="66" charset="0"/>
                <a:ea typeface="Cambria Math" panose="02040503050406030204" pitchFamily="18" charset="0"/>
              </a:rPr>
              <a:t>Dimensions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3C3FEB-89A3-B115-1EAE-27BC1109A8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2358043"/>
              </p:ext>
            </p:extLst>
          </p:nvPr>
        </p:nvGraphicFramePr>
        <p:xfrm>
          <a:off x="403860" y="1690688"/>
          <a:ext cx="2392680" cy="43167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2680">
                  <a:extLst>
                    <a:ext uri="{9D8B030D-6E8A-4147-A177-3AD203B41FA5}">
                      <a16:colId xmlns:a16="http://schemas.microsoft.com/office/drawing/2014/main" val="1383646075"/>
                    </a:ext>
                  </a:extLst>
                </a:gridCol>
              </a:tblGrid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Date Dimension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559377919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Date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414338302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Date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096227557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Month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734562503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Year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043989141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Month in number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240296850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Day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665167985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Weekend or Weekday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065839197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Holiday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248222308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Week Number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433668957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Quarter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18186408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AA088BC-F4FA-59B5-5808-FA1515F516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433827"/>
              </p:ext>
            </p:extLst>
          </p:nvPr>
        </p:nvGraphicFramePr>
        <p:xfrm>
          <a:off x="3284220" y="1720216"/>
          <a:ext cx="2392680" cy="39243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2680">
                  <a:extLst>
                    <a:ext uri="{9D8B030D-6E8A-4147-A177-3AD203B41FA5}">
                      <a16:colId xmlns:a16="http://schemas.microsoft.com/office/drawing/2014/main" val="1111160178"/>
                    </a:ext>
                  </a:extLst>
                </a:gridCol>
              </a:tblGrid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Customer Dimension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827000569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Customer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40600494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Login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4158517055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Name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124224346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Age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976660540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Gender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211625485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Date of joining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907445416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Address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510887810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State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557964850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Zip Code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413694562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A3C62C6-CA82-E66D-B813-051A7FFAE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7023853"/>
              </p:ext>
            </p:extLst>
          </p:nvPr>
        </p:nvGraphicFramePr>
        <p:xfrm>
          <a:off x="6096000" y="1720216"/>
          <a:ext cx="2392680" cy="39243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2680">
                  <a:extLst>
                    <a:ext uri="{9D8B030D-6E8A-4147-A177-3AD203B41FA5}">
                      <a16:colId xmlns:a16="http://schemas.microsoft.com/office/drawing/2014/main" val="2817800003"/>
                    </a:ext>
                  </a:extLst>
                </a:gridCol>
              </a:tblGrid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Restaurant Dimension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421955207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Restaurant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430500082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Login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4078430068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Name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883144153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Category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252689031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Date of joining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719913293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Membership plan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520173120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Address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943930522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State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682422066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Zip Code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61452554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F7027E9-04CF-1C71-D5A7-E007BC2788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927195"/>
              </p:ext>
            </p:extLst>
          </p:nvPr>
        </p:nvGraphicFramePr>
        <p:xfrm>
          <a:off x="9105900" y="1720216"/>
          <a:ext cx="2392680" cy="31394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2680">
                  <a:extLst>
                    <a:ext uri="{9D8B030D-6E8A-4147-A177-3AD203B41FA5}">
                      <a16:colId xmlns:a16="http://schemas.microsoft.com/office/drawing/2014/main" val="207087778"/>
                    </a:ext>
                  </a:extLst>
                </a:gridCol>
              </a:tblGrid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Food item Dimension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352165086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Food Item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163781128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Food Item Name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71849553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Food Item Category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333987537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Food Item Type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180192125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Preparation Time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878862694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Food Item Initial Price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763893367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Food Item Description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40323840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553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6486B-9878-B74E-7717-CDB014722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620" y="578339"/>
            <a:ext cx="8596668" cy="1320800"/>
          </a:xfrm>
        </p:spPr>
        <p:txBody>
          <a:bodyPr/>
          <a:lstStyle/>
          <a:p>
            <a:r>
              <a:rPr lang="en-IN" b="1" dirty="0">
                <a:latin typeface="Comic Sans MS" panose="030F0702030302020204" pitchFamily="66" charset="0"/>
                <a:ea typeface="Cambria Math" panose="02040503050406030204" pitchFamily="18" charset="0"/>
              </a:rPr>
              <a:t>| Facts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B5D53F8-99CD-26DE-418C-A1A6BF6E01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6350691"/>
              </p:ext>
            </p:extLst>
          </p:nvPr>
        </p:nvGraphicFramePr>
        <p:xfrm>
          <a:off x="2969260" y="1899139"/>
          <a:ext cx="2392680" cy="36336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2680">
                  <a:extLst>
                    <a:ext uri="{9D8B030D-6E8A-4147-A177-3AD203B41FA5}">
                      <a16:colId xmlns:a16="http://schemas.microsoft.com/office/drawing/2014/main" val="2370335475"/>
                    </a:ext>
                  </a:extLst>
                </a:gridCol>
              </a:tblGrid>
              <a:tr h="49418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Sales Fact Table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775445746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Date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179851216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Customer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046984688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Restaurant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186773742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Item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982571562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Quantity ordered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731451988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Initial Price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401023825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Coupon Discount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184724320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Final Price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19904454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2A11434-0E4B-1AA4-93FC-1FA83D3A3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447" y="3016738"/>
            <a:ext cx="2467661" cy="157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401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C6860-7B78-0C94-0032-E7CEDE15F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2009"/>
          </a:xfrm>
        </p:spPr>
        <p:txBody>
          <a:bodyPr>
            <a:normAutofit fontScale="90000"/>
          </a:bodyPr>
          <a:lstStyle/>
          <a:p>
            <a:r>
              <a:rPr lang="en-IN" sz="2800" b="1" dirty="0">
                <a:solidFill>
                  <a:schemeClr val="accent2">
                    <a:lumMod val="75000"/>
                  </a:schemeClr>
                </a:solidFill>
                <a:effectLst/>
                <a:latin typeface="Comic Sans MS" panose="030F0702030302020204" pitchFamily="66" charset="0"/>
                <a:ea typeface="Cambria Math" panose="02040503050406030204" pitchFamily="18" charset="0"/>
              </a:rPr>
              <a:t>Sales Dimensional Model </a:t>
            </a:r>
            <a:r>
              <a:rPr lang="en-IN" sz="2800" b="1" dirty="0">
                <a:solidFill>
                  <a:srgbClr val="666666"/>
                </a:solidFill>
                <a:effectLst/>
                <a:latin typeface="Comic Sans MS" panose="030F0702030302020204" pitchFamily="66" charset="0"/>
                <a:ea typeface="Cambria Math" panose="02040503050406030204" pitchFamily="18" charset="0"/>
              </a:rPr>
              <a:t>| Star Schema </a:t>
            </a:r>
            <a:br>
              <a:rPr lang="en-IN" sz="1800" b="1" dirty="0">
                <a:solidFill>
                  <a:srgbClr val="666666"/>
                </a:solidFill>
                <a:effectLst/>
                <a:latin typeface="Comic Sans MS" panose="030F0702030302020204" pitchFamily="66" charset="0"/>
                <a:ea typeface="Calibri" panose="020F0502020204030204" pitchFamily="34" charset="0"/>
              </a:rPr>
            </a:br>
            <a:endParaRPr lang="en-IN" dirty="0">
              <a:latin typeface="Comic Sans MS" panose="030F0702030302020204" pitchFamily="66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64E863E-CEAC-D301-B8D7-AD2C7C9C05FE}"/>
              </a:ext>
            </a:extLst>
          </p:cNvPr>
          <p:cNvGrpSpPr/>
          <p:nvPr/>
        </p:nvGrpSpPr>
        <p:grpSpPr>
          <a:xfrm>
            <a:off x="2188210" y="1600201"/>
            <a:ext cx="7815580" cy="3657602"/>
            <a:chOff x="0" y="0"/>
            <a:chExt cx="8574650" cy="4255700"/>
          </a:xfrm>
        </p:grpSpPr>
        <p:sp>
          <p:nvSpPr>
            <p:cNvPr id="5" name="Shape 9675">
              <a:extLst>
                <a:ext uri="{FF2B5EF4-FFF2-40B4-BE49-F238E27FC236}">
                  <a16:creationId xmlns:a16="http://schemas.microsoft.com/office/drawing/2014/main" id="{C4399C86-93EC-6318-514C-DFEC6CEF25EC}"/>
                </a:ext>
              </a:extLst>
            </p:cNvPr>
            <p:cNvSpPr/>
            <p:nvPr/>
          </p:nvSpPr>
          <p:spPr>
            <a:xfrm>
              <a:off x="3052750" y="200950"/>
              <a:ext cx="2392950" cy="392400"/>
            </a:xfrm>
            <a:custGeom>
              <a:avLst/>
              <a:gdLst/>
              <a:ahLst/>
              <a:cxnLst/>
              <a:rect l="0" t="0" r="0" b="0"/>
              <a:pathLst>
                <a:path w="2392950" h="392400">
                  <a:moveTo>
                    <a:pt x="0" y="0"/>
                  </a:moveTo>
                  <a:lnTo>
                    <a:pt x="2392950" y="0"/>
                  </a:lnTo>
                  <a:lnTo>
                    <a:pt x="239295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" name="Shape 538">
              <a:extLst>
                <a:ext uri="{FF2B5EF4-FFF2-40B4-BE49-F238E27FC236}">
                  <a16:creationId xmlns:a16="http://schemas.microsoft.com/office/drawing/2014/main" id="{0A441F18-B860-A849-52D3-5CF27F7872B2}"/>
                </a:ext>
              </a:extLst>
            </p:cNvPr>
            <p:cNvSpPr/>
            <p:nvPr/>
          </p:nvSpPr>
          <p:spPr>
            <a:xfrm>
              <a:off x="3052750" y="196200"/>
              <a:ext cx="0" cy="3541100"/>
            </a:xfrm>
            <a:custGeom>
              <a:avLst/>
              <a:gdLst/>
              <a:ahLst/>
              <a:cxnLst/>
              <a:rect l="0" t="0" r="0" b="0"/>
              <a:pathLst>
                <a:path h="3541100">
                  <a:moveTo>
                    <a:pt x="0" y="0"/>
                  </a:moveTo>
                  <a:lnTo>
                    <a:pt x="0" y="35411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" name="Shape 539">
              <a:extLst>
                <a:ext uri="{FF2B5EF4-FFF2-40B4-BE49-F238E27FC236}">
                  <a16:creationId xmlns:a16="http://schemas.microsoft.com/office/drawing/2014/main" id="{3751F53F-FA1E-881D-6287-CD07E3D353E7}"/>
                </a:ext>
              </a:extLst>
            </p:cNvPr>
            <p:cNvSpPr/>
            <p:nvPr/>
          </p:nvSpPr>
          <p:spPr>
            <a:xfrm>
              <a:off x="5445700" y="196200"/>
              <a:ext cx="0" cy="3541100"/>
            </a:xfrm>
            <a:custGeom>
              <a:avLst/>
              <a:gdLst/>
              <a:ahLst/>
              <a:cxnLst/>
              <a:rect l="0" t="0" r="0" b="0"/>
              <a:pathLst>
                <a:path h="3541100">
                  <a:moveTo>
                    <a:pt x="0" y="0"/>
                  </a:moveTo>
                  <a:lnTo>
                    <a:pt x="0" y="35411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Shape 540">
              <a:extLst>
                <a:ext uri="{FF2B5EF4-FFF2-40B4-BE49-F238E27FC236}">
                  <a16:creationId xmlns:a16="http://schemas.microsoft.com/office/drawing/2014/main" id="{58BF1D08-D070-D633-9D2D-1B61E561032C}"/>
                </a:ext>
              </a:extLst>
            </p:cNvPr>
            <p:cNvSpPr/>
            <p:nvPr/>
          </p:nvSpPr>
          <p:spPr>
            <a:xfrm>
              <a:off x="3048000" y="200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" name="Shape 541">
              <a:extLst>
                <a:ext uri="{FF2B5EF4-FFF2-40B4-BE49-F238E27FC236}">
                  <a16:creationId xmlns:a16="http://schemas.microsoft.com/office/drawing/2014/main" id="{8F31FC23-CD3B-F28D-FF56-590E7442C179}"/>
                </a:ext>
              </a:extLst>
            </p:cNvPr>
            <p:cNvSpPr/>
            <p:nvPr/>
          </p:nvSpPr>
          <p:spPr>
            <a:xfrm>
              <a:off x="3048000" y="5933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" name="Shape 542">
              <a:extLst>
                <a:ext uri="{FF2B5EF4-FFF2-40B4-BE49-F238E27FC236}">
                  <a16:creationId xmlns:a16="http://schemas.microsoft.com/office/drawing/2014/main" id="{7E27F6E0-A338-17A6-9CF7-282BB61B5D3A}"/>
                </a:ext>
              </a:extLst>
            </p:cNvPr>
            <p:cNvSpPr/>
            <p:nvPr/>
          </p:nvSpPr>
          <p:spPr>
            <a:xfrm>
              <a:off x="3048000" y="9857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" name="Shape 543">
              <a:extLst>
                <a:ext uri="{FF2B5EF4-FFF2-40B4-BE49-F238E27FC236}">
                  <a16:creationId xmlns:a16="http://schemas.microsoft.com/office/drawing/2014/main" id="{AA90B306-887C-3097-5AEA-05EFBF3D273B}"/>
                </a:ext>
              </a:extLst>
            </p:cNvPr>
            <p:cNvSpPr/>
            <p:nvPr/>
          </p:nvSpPr>
          <p:spPr>
            <a:xfrm>
              <a:off x="3048000" y="13781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Shape 544">
              <a:extLst>
                <a:ext uri="{FF2B5EF4-FFF2-40B4-BE49-F238E27FC236}">
                  <a16:creationId xmlns:a16="http://schemas.microsoft.com/office/drawing/2014/main" id="{0DB9991B-B242-BFE9-B20A-9FFF0AF92C59}"/>
                </a:ext>
              </a:extLst>
            </p:cNvPr>
            <p:cNvSpPr/>
            <p:nvPr/>
          </p:nvSpPr>
          <p:spPr>
            <a:xfrm>
              <a:off x="3048000" y="17705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Shape 545">
              <a:extLst>
                <a:ext uri="{FF2B5EF4-FFF2-40B4-BE49-F238E27FC236}">
                  <a16:creationId xmlns:a16="http://schemas.microsoft.com/office/drawing/2014/main" id="{6A5B61CC-1522-0761-DF45-F23D51ADA948}"/>
                </a:ext>
              </a:extLst>
            </p:cNvPr>
            <p:cNvSpPr/>
            <p:nvPr/>
          </p:nvSpPr>
          <p:spPr>
            <a:xfrm>
              <a:off x="3048000" y="2162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Shape 546">
              <a:extLst>
                <a:ext uri="{FF2B5EF4-FFF2-40B4-BE49-F238E27FC236}">
                  <a16:creationId xmlns:a16="http://schemas.microsoft.com/office/drawing/2014/main" id="{A2E65894-E954-FB46-795D-79EAAC8BF59F}"/>
                </a:ext>
              </a:extLst>
            </p:cNvPr>
            <p:cNvSpPr/>
            <p:nvPr/>
          </p:nvSpPr>
          <p:spPr>
            <a:xfrm>
              <a:off x="3048000" y="25553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Shape 547">
              <a:extLst>
                <a:ext uri="{FF2B5EF4-FFF2-40B4-BE49-F238E27FC236}">
                  <a16:creationId xmlns:a16="http://schemas.microsoft.com/office/drawing/2014/main" id="{AF5135CC-386E-2E73-962B-794396982B58}"/>
                </a:ext>
              </a:extLst>
            </p:cNvPr>
            <p:cNvSpPr/>
            <p:nvPr/>
          </p:nvSpPr>
          <p:spPr>
            <a:xfrm>
              <a:off x="3048000" y="29477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Shape 548">
              <a:extLst>
                <a:ext uri="{FF2B5EF4-FFF2-40B4-BE49-F238E27FC236}">
                  <a16:creationId xmlns:a16="http://schemas.microsoft.com/office/drawing/2014/main" id="{053185EB-9BC5-CA80-4CDA-4B478D55319F}"/>
                </a:ext>
              </a:extLst>
            </p:cNvPr>
            <p:cNvSpPr/>
            <p:nvPr/>
          </p:nvSpPr>
          <p:spPr>
            <a:xfrm>
              <a:off x="3048000" y="33401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Shape 549">
              <a:extLst>
                <a:ext uri="{FF2B5EF4-FFF2-40B4-BE49-F238E27FC236}">
                  <a16:creationId xmlns:a16="http://schemas.microsoft.com/office/drawing/2014/main" id="{03592305-0559-591C-D3E0-36119E235F3C}"/>
                </a:ext>
              </a:extLst>
            </p:cNvPr>
            <p:cNvSpPr/>
            <p:nvPr/>
          </p:nvSpPr>
          <p:spPr>
            <a:xfrm>
              <a:off x="3048000" y="37325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0810403-205A-AEFE-4215-1BBCBEFB3B63}"/>
                </a:ext>
              </a:extLst>
            </p:cNvPr>
            <p:cNvSpPr/>
            <p:nvPr/>
          </p:nvSpPr>
          <p:spPr>
            <a:xfrm>
              <a:off x="3138475" y="281874"/>
              <a:ext cx="1656973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Sales</a:t>
              </a:r>
              <a:r>
                <a:rPr lang="en-IN" sz="1400" b="1" spc="-45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Fact</a:t>
              </a:r>
              <a:r>
                <a:rPr lang="en-IN" sz="1400" b="1" spc="-45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Table</a:t>
              </a:r>
              <a:endParaRPr lang="en-IN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11ABE93-9728-B6F7-2109-CCF176F82B39}"/>
                </a:ext>
              </a:extLst>
            </p:cNvPr>
            <p:cNvSpPr/>
            <p:nvPr/>
          </p:nvSpPr>
          <p:spPr>
            <a:xfrm>
              <a:off x="3138475" y="674274"/>
              <a:ext cx="806376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Date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1FF6674-C017-E332-2740-C8144AE1D6DF}"/>
                </a:ext>
              </a:extLst>
            </p:cNvPr>
            <p:cNvSpPr/>
            <p:nvPr/>
          </p:nvSpPr>
          <p:spPr>
            <a:xfrm>
              <a:off x="3138475" y="1066675"/>
              <a:ext cx="1325437" cy="2837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Customer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6BE6A24-1978-3BFF-5CFC-265D8B2D7C88}"/>
                </a:ext>
              </a:extLst>
            </p:cNvPr>
            <p:cNvSpPr/>
            <p:nvPr/>
          </p:nvSpPr>
          <p:spPr>
            <a:xfrm>
              <a:off x="3138475" y="1459074"/>
              <a:ext cx="1445329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Restaurant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0E0A6D3-0646-E539-2C8D-ABF1AD7B01FF}"/>
                </a:ext>
              </a:extLst>
            </p:cNvPr>
            <p:cNvSpPr/>
            <p:nvPr/>
          </p:nvSpPr>
          <p:spPr>
            <a:xfrm>
              <a:off x="3138475" y="1851474"/>
              <a:ext cx="775162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Item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5225267-4ADD-8863-DBD9-05B4AE779E42}"/>
                </a:ext>
              </a:extLst>
            </p:cNvPr>
            <p:cNvSpPr/>
            <p:nvPr/>
          </p:nvSpPr>
          <p:spPr>
            <a:xfrm>
              <a:off x="3138475" y="2243875"/>
              <a:ext cx="1809499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Quantity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ordered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BC9F426-78FB-E834-5090-1FA25E50A0F6}"/>
                </a:ext>
              </a:extLst>
            </p:cNvPr>
            <p:cNvSpPr/>
            <p:nvPr/>
          </p:nvSpPr>
          <p:spPr>
            <a:xfrm>
              <a:off x="3138475" y="2636275"/>
              <a:ext cx="1174094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Initial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Price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C9E13AE-5D0B-54AB-3984-724948BC3B23}"/>
                </a:ext>
              </a:extLst>
            </p:cNvPr>
            <p:cNvSpPr/>
            <p:nvPr/>
          </p:nvSpPr>
          <p:spPr>
            <a:xfrm>
              <a:off x="3138475" y="3028675"/>
              <a:ext cx="1798385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Coupon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Discount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DC48050-92A0-E630-AAD8-F3A6F10F0AD2}"/>
                </a:ext>
              </a:extLst>
            </p:cNvPr>
            <p:cNvSpPr/>
            <p:nvPr/>
          </p:nvSpPr>
          <p:spPr>
            <a:xfrm>
              <a:off x="3138475" y="3421075"/>
              <a:ext cx="108659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Final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Price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7" name="Shape 9714">
              <a:extLst>
                <a:ext uri="{FF2B5EF4-FFF2-40B4-BE49-F238E27FC236}">
                  <a16:creationId xmlns:a16="http://schemas.microsoft.com/office/drawing/2014/main" id="{2AE65F83-7D4E-C6D9-FC25-2D1030BA29D4}"/>
                </a:ext>
              </a:extLst>
            </p:cNvPr>
            <p:cNvSpPr/>
            <p:nvPr/>
          </p:nvSpPr>
          <p:spPr>
            <a:xfrm>
              <a:off x="107075" y="48550"/>
              <a:ext cx="1705100" cy="392400"/>
            </a:xfrm>
            <a:custGeom>
              <a:avLst/>
              <a:gdLst/>
              <a:ahLst/>
              <a:cxnLst/>
              <a:rect l="0" t="0" r="0" b="0"/>
              <a:pathLst>
                <a:path w="1705100" h="392400">
                  <a:moveTo>
                    <a:pt x="0" y="0"/>
                  </a:moveTo>
                  <a:lnTo>
                    <a:pt x="1705100" y="0"/>
                  </a:lnTo>
                  <a:lnTo>
                    <a:pt x="170510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Shape 560">
              <a:extLst>
                <a:ext uri="{FF2B5EF4-FFF2-40B4-BE49-F238E27FC236}">
                  <a16:creationId xmlns:a16="http://schemas.microsoft.com/office/drawing/2014/main" id="{3A60233F-EAFA-6782-ACCE-8E27D0E15E57}"/>
                </a:ext>
              </a:extLst>
            </p:cNvPr>
            <p:cNvSpPr/>
            <p:nvPr/>
          </p:nvSpPr>
          <p:spPr>
            <a:xfrm>
              <a:off x="107075" y="43800"/>
              <a:ext cx="0" cy="2221025"/>
            </a:xfrm>
            <a:custGeom>
              <a:avLst/>
              <a:gdLst/>
              <a:ahLst/>
              <a:cxnLst/>
              <a:rect l="0" t="0" r="0" b="0"/>
              <a:pathLst>
                <a:path h="2221025">
                  <a:moveTo>
                    <a:pt x="0" y="0"/>
                  </a:moveTo>
                  <a:lnTo>
                    <a:pt x="0" y="2221025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Shape 561">
              <a:extLst>
                <a:ext uri="{FF2B5EF4-FFF2-40B4-BE49-F238E27FC236}">
                  <a16:creationId xmlns:a16="http://schemas.microsoft.com/office/drawing/2014/main" id="{9D18ECDA-5215-841A-D8B7-F2D729640E19}"/>
                </a:ext>
              </a:extLst>
            </p:cNvPr>
            <p:cNvSpPr/>
            <p:nvPr/>
          </p:nvSpPr>
          <p:spPr>
            <a:xfrm>
              <a:off x="1812175" y="43800"/>
              <a:ext cx="0" cy="2221025"/>
            </a:xfrm>
            <a:custGeom>
              <a:avLst/>
              <a:gdLst/>
              <a:ahLst/>
              <a:cxnLst/>
              <a:rect l="0" t="0" r="0" b="0"/>
              <a:pathLst>
                <a:path h="2221025">
                  <a:moveTo>
                    <a:pt x="0" y="0"/>
                  </a:moveTo>
                  <a:lnTo>
                    <a:pt x="0" y="2221025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0" name="Shape 562">
              <a:extLst>
                <a:ext uri="{FF2B5EF4-FFF2-40B4-BE49-F238E27FC236}">
                  <a16:creationId xmlns:a16="http://schemas.microsoft.com/office/drawing/2014/main" id="{47466F8B-F958-327F-B145-B01F2BE6644E}"/>
                </a:ext>
              </a:extLst>
            </p:cNvPr>
            <p:cNvSpPr/>
            <p:nvPr/>
          </p:nvSpPr>
          <p:spPr>
            <a:xfrm>
              <a:off x="102325" y="48550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1" name="Shape 563">
              <a:extLst>
                <a:ext uri="{FF2B5EF4-FFF2-40B4-BE49-F238E27FC236}">
                  <a16:creationId xmlns:a16="http://schemas.microsoft.com/office/drawing/2014/main" id="{EEF29B69-CA08-905C-08AE-28AD4445D02C}"/>
                </a:ext>
              </a:extLst>
            </p:cNvPr>
            <p:cNvSpPr/>
            <p:nvPr/>
          </p:nvSpPr>
          <p:spPr>
            <a:xfrm>
              <a:off x="102325" y="440950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2" name="Shape 564">
              <a:extLst>
                <a:ext uri="{FF2B5EF4-FFF2-40B4-BE49-F238E27FC236}">
                  <a16:creationId xmlns:a16="http://schemas.microsoft.com/office/drawing/2014/main" id="{17736607-0221-E96D-790B-7DEF8B0A30B4}"/>
                </a:ext>
              </a:extLst>
            </p:cNvPr>
            <p:cNvSpPr/>
            <p:nvPr/>
          </p:nvSpPr>
          <p:spPr>
            <a:xfrm>
              <a:off x="102325" y="804775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3" name="Shape 565">
              <a:extLst>
                <a:ext uri="{FF2B5EF4-FFF2-40B4-BE49-F238E27FC236}">
                  <a16:creationId xmlns:a16="http://schemas.microsoft.com/office/drawing/2014/main" id="{35F6674A-2FCC-0EF2-EEA0-1E1136550A2C}"/>
                </a:ext>
              </a:extLst>
            </p:cNvPr>
            <p:cNvSpPr/>
            <p:nvPr/>
          </p:nvSpPr>
          <p:spPr>
            <a:xfrm>
              <a:off x="102325" y="1168600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4" name="Shape 566">
              <a:extLst>
                <a:ext uri="{FF2B5EF4-FFF2-40B4-BE49-F238E27FC236}">
                  <a16:creationId xmlns:a16="http://schemas.microsoft.com/office/drawing/2014/main" id="{2C1C0388-1393-CE8C-39C6-D56A6290523E}"/>
                </a:ext>
              </a:extLst>
            </p:cNvPr>
            <p:cNvSpPr/>
            <p:nvPr/>
          </p:nvSpPr>
          <p:spPr>
            <a:xfrm>
              <a:off x="102325" y="1532425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5" name="Shape 567">
              <a:extLst>
                <a:ext uri="{FF2B5EF4-FFF2-40B4-BE49-F238E27FC236}">
                  <a16:creationId xmlns:a16="http://schemas.microsoft.com/office/drawing/2014/main" id="{F370BD3B-4A6C-D1FD-5E8A-6D7514E7F0C9}"/>
                </a:ext>
              </a:extLst>
            </p:cNvPr>
            <p:cNvSpPr/>
            <p:nvPr/>
          </p:nvSpPr>
          <p:spPr>
            <a:xfrm>
              <a:off x="102325" y="1896250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6" name="Shape 568">
              <a:extLst>
                <a:ext uri="{FF2B5EF4-FFF2-40B4-BE49-F238E27FC236}">
                  <a16:creationId xmlns:a16="http://schemas.microsoft.com/office/drawing/2014/main" id="{6259C85B-AADA-D60B-87EC-F2E7A3E9F0D9}"/>
                </a:ext>
              </a:extLst>
            </p:cNvPr>
            <p:cNvSpPr/>
            <p:nvPr/>
          </p:nvSpPr>
          <p:spPr>
            <a:xfrm>
              <a:off x="102325" y="2260075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3172BE9-9FE4-F405-881F-4642AE0D29F8}"/>
                </a:ext>
              </a:extLst>
            </p:cNvPr>
            <p:cNvSpPr/>
            <p:nvPr/>
          </p:nvSpPr>
          <p:spPr>
            <a:xfrm>
              <a:off x="192800" y="129474"/>
              <a:ext cx="170024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Date</a:t>
              </a:r>
              <a:r>
                <a:rPr lang="en-IN" sz="1400" b="1" spc="-45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Dimension</a:t>
              </a:r>
              <a:endParaRPr lang="en-IN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65FB0BE-2986-A239-5F9C-B6250FDFB5C4}"/>
                </a:ext>
              </a:extLst>
            </p:cNvPr>
            <p:cNvSpPr/>
            <p:nvPr/>
          </p:nvSpPr>
          <p:spPr>
            <a:xfrm>
              <a:off x="192800" y="522560"/>
              <a:ext cx="691180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Date</a:t>
              </a:r>
              <a:r>
                <a:rPr lang="en-IN" sz="1200" spc="-4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E23810D-2BA5-1260-AAA9-4C318E941ACA}"/>
                </a:ext>
              </a:extLst>
            </p:cNvPr>
            <p:cNvSpPr/>
            <p:nvPr/>
          </p:nvSpPr>
          <p:spPr>
            <a:xfrm>
              <a:off x="192800" y="886385"/>
              <a:ext cx="437207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Date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99CA545-D47E-A1F8-0485-19BC1C6FBCF9}"/>
                </a:ext>
              </a:extLst>
            </p:cNvPr>
            <p:cNvSpPr/>
            <p:nvPr/>
          </p:nvSpPr>
          <p:spPr>
            <a:xfrm>
              <a:off x="192800" y="1250210"/>
              <a:ext cx="600171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Month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DDAE3F4-7331-19C5-4DEF-115E9748CCDE}"/>
                </a:ext>
              </a:extLst>
            </p:cNvPr>
            <p:cNvSpPr/>
            <p:nvPr/>
          </p:nvSpPr>
          <p:spPr>
            <a:xfrm>
              <a:off x="192800" y="1614035"/>
              <a:ext cx="402141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Year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77CB519-2850-99DA-6541-F644A80ACEE7}"/>
                </a:ext>
              </a:extLst>
            </p:cNvPr>
            <p:cNvSpPr/>
            <p:nvPr/>
          </p:nvSpPr>
          <p:spPr>
            <a:xfrm>
              <a:off x="192800" y="1977861"/>
              <a:ext cx="136817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...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3" name="Shape 9731">
              <a:extLst>
                <a:ext uri="{FF2B5EF4-FFF2-40B4-BE49-F238E27FC236}">
                  <a16:creationId xmlns:a16="http://schemas.microsoft.com/office/drawing/2014/main" id="{0B899C31-C0B4-7DA1-F421-784301291567}"/>
                </a:ext>
              </a:extLst>
            </p:cNvPr>
            <p:cNvSpPr/>
            <p:nvPr/>
          </p:nvSpPr>
          <p:spPr>
            <a:xfrm>
              <a:off x="6105350" y="4750"/>
              <a:ext cx="2392951" cy="392400"/>
            </a:xfrm>
            <a:custGeom>
              <a:avLst/>
              <a:gdLst/>
              <a:ahLst/>
              <a:cxnLst/>
              <a:rect l="0" t="0" r="0" b="0"/>
              <a:pathLst>
                <a:path w="2392951" h="392400">
                  <a:moveTo>
                    <a:pt x="0" y="0"/>
                  </a:moveTo>
                  <a:lnTo>
                    <a:pt x="2392951" y="0"/>
                  </a:lnTo>
                  <a:lnTo>
                    <a:pt x="2392951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4" name="Shape 576">
              <a:extLst>
                <a:ext uri="{FF2B5EF4-FFF2-40B4-BE49-F238E27FC236}">
                  <a16:creationId xmlns:a16="http://schemas.microsoft.com/office/drawing/2014/main" id="{7454869C-6941-BA5A-CBFF-F62055F1898B}"/>
                </a:ext>
              </a:extLst>
            </p:cNvPr>
            <p:cNvSpPr/>
            <p:nvPr/>
          </p:nvSpPr>
          <p:spPr>
            <a:xfrm>
              <a:off x="6105350" y="0"/>
              <a:ext cx="0" cy="1971500"/>
            </a:xfrm>
            <a:custGeom>
              <a:avLst/>
              <a:gdLst/>
              <a:ahLst/>
              <a:cxnLst/>
              <a:rect l="0" t="0" r="0" b="0"/>
              <a:pathLst>
                <a:path h="1971500">
                  <a:moveTo>
                    <a:pt x="0" y="0"/>
                  </a:moveTo>
                  <a:lnTo>
                    <a:pt x="0" y="1971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5" name="Shape 577">
              <a:extLst>
                <a:ext uri="{FF2B5EF4-FFF2-40B4-BE49-F238E27FC236}">
                  <a16:creationId xmlns:a16="http://schemas.microsoft.com/office/drawing/2014/main" id="{F2F3B097-31AD-671F-58EE-D7975C0CFE5E}"/>
                </a:ext>
              </a:extLst>
            </p:cNvPr>
            <p:cNvSpPr/>
            <p:nvPr/>
          </p:nvSpPr>
          <p:spPr>
            <a:xfrm>
              <a:off x="8498301" y="0"/>
              <a:ext cx="0" cy="1971500"/>
            </a:xfrm>
            <a:custGeom>
              <a:avLst/>
              <a:gdLst/>
              <a:ahLst/>
              <a:cxnLst/>
              <a:rect l="0" t="0" r="0" b="0"/>
              <a:pathLst>
                <a:path h="1971500">
                  <a:moveTo>
                    <a:pt x="0" y="0"/>
                  </a:moveTo>
                  <a:lnTo>
                    <a:pt x="0" y="1971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6" name="Shape 578">
              <a:extLst>
                <a:ext uri="{FF2B5EF4-FFF2-40B4-BE49-F238E27FC236}">
                  <a16:creationId xmlns:a16="http://schemas.microsoft.com/office/drawing/2014/main" id="{C5E94167-F9B1-0EDB-0CC0-6A4F37C56F62}"/>
                </a:ext>
              </a:extLst>
            </p:cNvPr>
            <p:cNvSpPr/>
            <p:nvPr/>
          </p:nvSpPr>
          <p:spPr>
            <a:xfrm>
              <a:off x="6100600" y="47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7" name="Shape 579">
              <a:extLst>
                <a:ext uri="{FF2B5EF4-FFF2-40B4-BE49-F238E27FC236}">
                  <a16:creationId xmlns:a16="http://schemas.microsoft.com/office/drawing/2014/main" id="{46CBDB13-D349-8E03-76B3-BEBA6B5A58AF}"/>
                </a:ext>
              </a:extLst>
            </p:cNvPr>
            <p:cNvSpPr/>
            <p:nvPr/>
          </p:nvSpPr>
          <p:spPr>
            <a:xfrm>
              <a:off x="6100600" y="3971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8" name="Shape 580">
              <a:extLst>
                <a:ext uri="{FF2B5EF4-FFF2-40B4-BE49-F238E27FC236}">
                  <a16:creationId xmlns:a16="http://schemas.microsoft.com/office/drawing/2014/main" id="{99B83594-5353-9748-D2B8-1610823AF8AA}"/>
                </a:ext>
              </a:extLst>
            </p:cNvPr>
            <p:cNvSpPr/>
            <p:nvPr/>
          </p:nvSpPr>
          <p:spPr>
            <a:xfrm>
              <a:off x="6100600" y="7895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9" name="Shape 581">
              <a:extLst>
                <a:ext uri="{FF2B5EF4-FFF2-40B4-BE49-F238E27FC236}">
                  <a16:creationId xmlns:a16="http://schemas.microsoft.com/office/drawing/2014/main" id="{CEC3A398-4B3F-AA47-E0B9-CDC993489AD0}"/>
                </a:ext>
              </a:extLst>
            </p:cNvPr>
            <p:cNvSpPr/>
            <p:nvPr/>
          </p:nvSpPr>
          <p:spPr>
            <a:xfrm>
              <a:off x="6100600" y="1181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0" name="Shape 582">
              <a:extLst>
                <a:ext uri="{FF2B5EF4-FFF2-40B4-BE49-F238E27FC236}">
                  <a16:creationId xmlns:a16="http://schemas.microsoft.com/office/drawing/2014/main" id="{6DE9214D-5060-D3FA-D99D-DDE2A35BBF8D}"/>
                </a:ext>
              </a:extLst>
            </p:cNvPr>
            <p:cNvSpPr/>
            <p:nvPr/>
          </p:nvSpPr>
          <p:spPr>
            <a:xfrm>
              <a:off x="6100600" y="15743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1" name="Shape 583">
              <a:extLst>
                <a:ext uri="{FF2B5EF4-FFF2-40B4-BE49-F238E27FC236}">
                  <a16:creationId xmlns:a16="http://schemas.microsoft.com/office/drawing/2014/main" id="{514AC9B7-7A96-72D0-D9D9-DDF5226CCF9F}"/>
                </a:ext>
              </a:extLst>
            </p:cNvPr>
            <p:cNvSpPr/>
            <p:nvPr/>
          </p:nvSpPr>
          <p:spPr>
            <a:xfrm>
              <a:off x="6100600" y="19667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711AD66-764A-FA72-8DFF-3177651EDE46}"/>
                </a:ext>
              </a:extLst>
            </p:cNvPr>
            <p:cNvSpPr/>
            <p:nvPr/>
          </p:nvSpPr>
          <p:spPr>
            <a:xfrm>
              <a:off x="6191075" y="85674"/>
              <a:ext cx="222593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Customer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54008B0-B422-0F25-F67E-025F2D4AC985}"/>
                </a:ext>
              </a:extLst>
            </p:cNvPr>
            <p:cNvSpPr/>
            <p:nvPr/>
          </p:nvSpPr>
          <p:spPr>
            <a:xfrm>
              <a:off x="6191075" y="478074"/>
              <a:ext cx="1325437" cy="2837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Customer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115E6F5-9A56-0848-9F12-67102B5FFE9A}"/>
                </a:ext>
              </a:extLst>
            </p:cNvPr>
            <p:cNvSpPr/>
            <p:nvPr/>
          </p:nvSpPr>
          <p:spPr>
            <a:xfrm>
              <a:off x="6191075" y="870474"/>
              <a:ext cx="858164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Login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1F00008-8F89-409B-A2BE-8079D648C863}"/>
                </a:ext>
              </a:extLst>
            </p:cNvPr>
            <p:cNvSpPr/>
            <p:nvPr/>
          </p:nvSpPr>
          <p:spPr>
            <a:xfrm>
              <a:off x="6191075" y="1262874"/>
              <a:ext cx="616725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Name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7C0791C-CA81-0131-928E-58DA47C5D1D1}"/>
                </a:ext>
              </a:extLst>
            </p:cNvPr>
            <p:cNvSpPr/>
            <p:nvPr/>
          </p:nvSpPr>
          <p:spPr>
            <a:xfrm>
              <a:off x="6191075" y="1655274"/>
              <a:ext cx="15962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...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7" name="Shape 9748">
              <a:extLst>
                <a:ext uri="{FF2B5EF4-FFF2-40B4-BE49-F238E27FC236}">
                  <a16:creationId xmlns:a16="http://schemas.microsoft.com/office/drawing/2014/main" id="{70D1A3E0-D38A-75D8-089C-313496B0E9DC}"/>
                </a:ext>
              </a:extLst>
            </p:cNvPr>
            <p:cNvSpPr/>
            <p:nvPr/>
          </p:nvSpPr>
          <p:spPr>
            <a:xfrm>
              <a:off x="4750" y="2334550"/>
              <a:ext cx="2392950" cy="392400"/>
            </a:xfrm>
            <a:custGeom>
              <a:avLst/>
              <a:gdLst/>
              <a:ahLst/>
              <a:cxnLst/>
              <a:rect l="0" t="0" r="0" b="0"/>
              <a:pathLst>
                <a:path w="2392950" h="392400">
                  <a:moveTo>
                    <a:pt x="0" y="0"/>
                  </a:moveTo>
                  <a:lnTo>
                    <a:pt x="2392950" y="0"/>
                  </a:lnTo>
                  <a:lnTo>
                    <a:pt x="239295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8" name="Shape 590">
              <a:extLst>
                <a:ext uri="{FF2B5EF4-FFF2-40B4-BE49-F238E27FC236}">
                  <a16:creationId xmlns:a16="http://schemas.microsoft.com/office/drawing/2014/main" id="{276B86E2-8DB2-6C60-F98E-9DA7054A951D}"/>
                </a:ext>
              </a:extLst>
            </p:cNvPr>
            <p:cNvSpPr/>
            <p:nvPr/>
          </p:nvSpPr>
          <p:spPr>
            <a:xfrm>
              <a:off x="4750" y="2329800"/>
              <a:ext cx="0" cy="1925900"/>
            </a:xfrm>
            <a:custGeom>
              <a:avLst/>
              <a:gdLst/>
              <a:ahLst/>
              <a:cxnLst/>
              <a:rect l="0" t="0" r="0" b="0"/>
              <a:pathLst>
                <a:path h="1925900">
                  <a:moveTo>
                    <a:pt x="0" y="0"/>
                  </a:moveTo>
                  <a:lnTo>
                    <a:pt x="0" y="19259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9" name="Shape 591">
              <a:extLst>
                <a:ext uri="{FF2B5EF4-FFF2-40B4-BE49-F238E27FC236}">
                  <a16:creationId xmlns:a16="http://schemas.microsoft.com/office/drawing/2014/main" id="{9EC32036-911C-6129-5985-851EA1B3D2E8}"/>
                </a:ext>
              </a:extLst>
            </p:cNvPr>
            <p:cNvSpPr/>
            <p:nvPr/>
          </p:nvSpPr>
          <p:spPr>
            <a:xfrm>
              <a:off x="2397700" y="2329800"/>
              <a:ext cx="0" cy="1925900"/>
            </a:xfrm>
            <a:custGeom>
              <a:avLst/>
              <a:gdLst/>
              <a:ahLst/>
              <a:cxnLst/>
              <a:rect l="0" t="0" r="0" b="0"/>
              <a:pathLst>
                <a:path h="1925900">
                  <a:moveTo>
                    <a:pt x="0" y="0"/>
                  </a:moveTo>
                  <a:lnTo>
                    <a:pt x="0" y="19259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0" name="Shape 592">
              <a:extLst>
                <a:ext uri="{FF2B5EF4-FFF2-40B4-BE49-F238E27FC236}">
                  <a16:creationId xmlns:a16="http://schemas.microsoft.com/office/drawing/2014/main" id="{692EA631-E6EF-8396-2119-C7A13AE47E42}"/>
                </a:ext>
              </a:extLst>
            </p:cNvPr>
            <p:cNvSpPr/>
            <p:nvPr/>
          </p:nvSpPr>
          <p:spPr>
            <a:xfrm>
              <a:off x="0" y="23345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1" name="Shape 593">
              <a:extLst>
                <a:ext uri="{FF2B5EF4-FFF2-40B4-BE49-F238E27FC236}">
                  <a16:creationId xmlns:a16="http://schemas.microsoft.com/office/drawing/2014/main" id="{49F2CBE3-2C63-A0AD-FF20-9D855021172A}"/>
                </a:ext>
              </a:extLst>
            </p:cNvPr>
            <p:cNvSpPr/>
            <p:nvPr/>
          </p:nvSpPr>
          <p:spPr>
            <a:xfrm>
              <a:off x="0" y="2726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2" name="Shape 594">
              <a:extLst>
                <a:ext uri="{FF2B5EF4-FFF2-40B4-BE49-F238E27FC236}">
                  <a16:creationId xmlns:a16="http://schemas.microsoft.com/office/drawing/2014/main" id="{2EAB395B-B0ED-5959-9625-E623628A2FC7}"/>
                </a:ext>
              </a:extLst>
            </p:cNvPr>
            <p:cNvSpPr/>
            <p:nvPr/>
          </p:nvSpPr>
          <p:spPr>
            <a:xfrm>
              <a:off x="0" y="3107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3" name="Shape 595">
              <a:extLst>
                <a:ext uri="{FF2B5EF4-FFF2-40B4-BE49-F238E27FC236}">
                  <a16:creationId xmlns:a16="http://schemas.microsoft.com/office/drawing/2014/main" id="{82C4488B-6222-CF2A-523B-B8FF7E6F120D}"/>
                </a:ext>
              </a:extLst>
            </p:cNvPr>
            <p:cNvSpPr/>
            <p:nvPr/>
          </p:nvSpPr>
          <p:spPr>
            <a:xfrm>
              <a:off x="0" y="3488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4" name="Shape 596">
              <a:extLst>
                <a:ext uri="{FF2B5EF4-FFF2-40B4-BE49-F238E27FC236}">
                  <a16:creationId xmlns:a16="http://schemas.microsoft.com/office/drawing/2014/main" id="{C990A35D-5AB2-07D3-38AD-CD0FE48D81CD}"/>
                </a:ext>
              </a:extLst>
            </p:cNvPr>
            <p:cNvSpPr/>
            <p:nvPr/>
          </p:nvSpPr>
          <p:spPr>
            <a:xfrm>
              <a:off x="0" y="3869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5" name="Shape 597">
              <a:extLst>
                <a:ext uri="{FF2B5EF4-FFF2-40B4-BE49-F238E27FC236}">
                  <a16:creationId xmlns:a16="http://schemas.microsoft.com/office/drawing/2014/main" id="{17F70141-FD50-91C8-DFA0-0108043FDFE3}"/>
                </a:ext>
              </a:extLst>
            </p:cNvPr>
            <p:cNvSpPr/>
            <p:nvPr/>
          </p:nvSpPr>
          <p:spPr>
            <a:xfrm>
              <a:off x="0" y="4250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436598E-06A9-5199-5A7C-8C648C9B1E55}"/>
                </a:ext>
              </a:extLst>
            </p:cNvPr>
            <p:cNvSpPr/>
            <p:nvPr/>
          </p:nvSpPr>
          <p:spPr>
            <a:xfrm>
              <a:off x="90475" y="2415475"/>
              <a:ext cx="235882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Restaurant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EA36E1E8-88E8-0D2F-A20B-4A9F19314A75}"/>
                </a:ext>
              </a:extLst>
            </p:cNvPr>
            <p:cNvSpPr/>
            <p:nvPr/>
          </p:nvSpPr>
          <p:spPr>
            <a:xfrm>
              <a:off x="90475" y="2808560"/>
              <a:ext cx="1238651" cy="24323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Restaurant</a:t>
              </a:r>
              <a:r>
                <a:rPr lang="en-IN" sz="1200" spc="-4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DB388DF9-7143-90A4-6A8B-52237892DEBD}"/>
                </a:ext>
              </a:extLst>
            </p:cNvPr>
            <p:cNvSpPr/>
            <p:nvPr/>
          </p:nvSpPr>
          <p:spPr>
            <a:xfrm>
              <a:off x="90475" y="3189560"/>
              <a:ext cx="696247" cy="24323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Login</a:t>
              </a:r>
              <a:r>
                <a:rPr lang="en-IN" sz="1200" spc="-4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C0AFCBC8-2E43-56B4-0B2D-3C4C523FB9A8}"/>
                </a:ext>
              </a:extLst>
            </p:cNvPr>
            <p:cNvSpPr/>
            <p:nvPr/>
          </p:nvSpPr>
          <p:spPr>
            <a:xfrm>
              <a:off x="90475" y="3570560"/>
              <a:ext cx="528621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Name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FDE4C2D7-E38B-3E56-7ADD-C0ED592D3293}"/>
                </a:ext>
              </a:extLst>
            </p:cNvPr>
            <p:cNvSpPr/>
            <p:nvPr/>
          </p:nvSpPr>
          <p:spPr>
            <a:xfrm>
              <a:off x="90475" y="3951560"/>
              <a:ext cx="136817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 b="1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...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1" name="Shape 9765">
              <a:extLst>
                <a:ext uri="{FF2B5EF4-FFF2-40B4-BE49-F238E27FC236}">
                  <a16:creationId xmlns:a16="http://schemas.microsoft.com/office/drawing/2014/main" id="{F3FB5F03-5619-AB95-438B-B48626B307C4}"/>
                </a:ext>
              </a:extLst>
            </p:cNvPr>
            <p:cNvSpPr/>
            <p:nvPr/>
          </p:nvSpPr>
          <p:spPr>
            <a:xfrm>
              <a:off x="6176950" y="2563150"/>
              <a:ext cx="2392950" cy="392400"/>
            </a:xfrm>
            <a:custGeom>
              <a:avLst/>
              <a:gdLst/>
              <a:ahLst/>
              <a:cxnLst/>
              <a:rect l="0" t="0" r="0" b="0"/>
              <a:pathLst>
                <a:path w="2392950" h="392400">
                  <a:moveTo>
                    <a:pt x="0" y="0"/>
                  </a:moveTo>
                  <a:lnTo>
                    <a:pt x="2392950" y="0"/>
                  </a:lnTo>
                  <a:lnTo>
                    <a:pt x="239295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2" name="Shape 604">
              <a:extLst>
                <a:ext uri="{FF2B5EF4-FFF2-40B4-BE49-F238E27FC236}">
                  <a16:creationId xmlns:a16="http://schemas.microsoft.com/office/drawing/2014/main" id="{BE71B631-5802-8E81-8116-8E315AABB880}"/>
                </a:ext>
              </a:extLst>
            </p:cNvPr>
            <p:cNvSpPr/>
            <p:nvPr/>
          </p:nvSpPr>
          <p:spPr>
            <a:xfrm>
              <a:off x="6176950" y="2558400"/>
              <a:ext cx="0" cy="1579100"/>
            </a:xfrm>
            <a:custGeom>
              <a:avLst/>
              <a:gdLst/>
              <a:ahLst/>
              <a:cxnLst/>
              <a:rect l="0" t="0" r="0" b="0"/>
              <a:pathLst>
                <a:path h="1579100">
                  <a:moveTo>
                    <a:pt x="0" y="0"/>
                  </a:moveTo>
                  <a:lnTo>
                    <a:pt x="0" y="15791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3" name="Shape 605">
              <a:extLst>
                <a:ext uri="{FF2B5EF4-FFF2-40B4-BE49-F238E27FC236}">
                  <a16:creationId xmlns:a16="http://schemas.microsoft.com/office/drawing/2014/main" id="{86D94C54-7FF0-97C3-71BC-E929CBC3A29F}"/>
                </a:ext>
              </a:extLst>
            </p:cNvPr>
            <p:cNvSpPr/>
            <p:nvPr/>
          </p:nvSpPr>
          <p:spPr>
            <a:xfrm>
              <a:off x="8569900" y="2558400"/>
              <a:ext cx="0" cy="1579100"/>
            </a:xfrm>
            <a:custGeom>
              <a:avLst/>
              <a:gdLst/>
              <a:ahLst/>
              <a:cxnLst/>
              <a:rect l="0" t="0" r="0" b="0"/>
              <a:pathLst>
                <a:path h="1579100">
                  <a:moveTo>
                    <a:pt x="0" y="0"/>
                  </a:moveTo>
                  <a:lnTo>
                    <a:pt x="0" y="15791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4" name="Shape 606">
              <a:extLst>
                <a:ext uri="{FF2B5EF4-FFF2-40B4-BE49-F238E27FC236}">
                  <a16:creationId xmlns:a16="http://schemas.microsoft.com/office/drawing/2014/main" id="{85799E8C-3FE2-743B-B4D0-676E805AC156}"/>
                </a:ext>
              </a:extLst>
            </p:cNvPr>
            <p:cNvSpPr/>
            <p:nvPr/>
          </p:nvSpPr>
          <p:spPr>
            <a:xfrm>
              <a:off x="6172200" y="25631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5" name="Shape 607">
              <a:extLst>
                <a:ext uri="{FF2B5EF4-FFF2-40B4-BE49-F238E27FC236}">
                  <a16:creationId xmlns:a16="http://schemas.microsoft.com/office/drawing/2014/main" id="{E32D2E4C-06F3-12E9-655B-008A288403D6}"/>
                </a:ext>
              </a:extLst>
            </p:cNvPr>
            <p:cNvSpPr/>
            <p:nvPr/>
          </p:nvSpPr>
          <p:spPr>
            <a:xfrm>
              <a:off x="6172200" y="29555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6" name="Shape 608">
              <a:extLst>
                <a:ext uri="{FF2B5EF4-FFF2-40B4-BE49-F238E27FC236}">
                  <a16:creationId xmlns:a16="http://schemas.microsoft.com/office/drawing/2014/main" id="{809D0593-BA3F-4227-2430-AFE24CA4A42D}"/>
                </a:ext>
              </a:extLst>
            </p:cNvPr>
            <p:cNvSpPr/>
            <p:nvPr/>
          </p:nvSpPr>
          <p:spPr>
            <a:xfrm>
              <a:off x="6172200" y="3347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7" name="Shape 609">
              <a:extLst>
                <a:ext uri="{FF2B5EF4-FFF2-40B4-BE49-F238E27FC236}">
                  <a16:creationId xmlns:a16="http://schemas.microsoft.com/office/drawing/2014/main" id="{89C36F00-167C-F727-8B64-E9C983B14ACC}"/>
                </a:ext>
              </a:extLst>
            </p:cNvPr>
            <p:cNvSpPr/>
            <p:nvPr/>
          </p:nvSpPr>
          <p:spPr>
            <a:xfrm>
              <a:off x="6172200" y="37403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8" name="Shape 610">
              <a:extLst>
                <a:ext uri="{FF2B5EF4-FFF2-40B4-BE49-F238E27FC236}">
                  <a16:creationId xmlns:a16="http://schemas.microsoft.com/office/drawing/2014/main" id="{248C19EA-A6B8-C517-4884-4E08401FD899}"/>
                </a:ext>
              </a:extLst>
            </p:cNvPr>
            <p:cNvSpPr/>
            <p:nvPr/>
          </p:nvSpPr>
          <p:spPr>
            <a:xfrm>
              <a:off x="6172200" y="41327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5BFA6BF2-FCEF-A9F1-C486-E785DC06C4F7}"/>
                </a:ext>
              </a:extLst>
            </p:cNvPr>
            <p:cNvSpPr/>
            <p:nvPr/>
          </p:nvSpPr>
          <p:spPr>
            <a:xfrm>
              <a:off x="6262675" y="2644075"/>
              <a:ext cx="223728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Food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item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86B92772-C7B9-38D7-4293-2407E90B5CEB}"/>
                </a:ext>
              </a:extLst>
            </p:cNvPr>
            <p:cNvSpPr/>
            <p:nvPr/>
          </p:nvSpPr>
          <p:spPr>
            <a:xfrm>
              <a:off x="6262675" y="3036475"/>
              <a:ext cx="1341517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Food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Item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08CDC905-83AD-269C-0056-A496F0C68C8F}"/>
                </a:ext>
              </a:extLst>
            </p:cNvPr>
            <p:cNvSpPr/>
            <p:nvPr/>
          </p:nvSpPr>
          <p:spPr>
            <a:xfrm>
              <a:off x="6262675" y="3428875"/>
              <a:ext cx="170757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Food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Item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Name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DF35E79-ACD7-3AD1-D176-267B4B1F1397}"/>
                </a:ext>
              </a:extLst>
            </p:cNvPr>
            <p:cNvSpPr/>
            <p:nvPr/>
          </p:nvSpPr>
          <p:spPr>
            <a:xfrm>
              <a:off x="6262675" y="3821275"/>
              <a:ext cx="15962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...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3" name="Shape 616">
              <a:extLst>
                <a:ext uri="{FF2B5EF4-FFF2-40B4-BE49-F238E27FC236}">
                  <a16:creationId xmlns:a16="http://schemas.microsoft.com/office/drawing/2014/main" id="{EA753F88-2A56-22C2-334F-324B4DB666FB}"/>
                </a:ext>
              </a:extLst>
            </p:cNvPr>
            <p:cNvSpPr/>
            <p:nvPr/>
          </p:nvSpPr>
          <p:spPr>
            <a:xfrm>
              <a:off x="1817350" y="1189525"/>
              <a:ext cx="1251900" cy="979200"/>
            </a:xfrm>
            <a:custGeom>
              <a:avLst/>
              <a:gdLst/>
              <a:ahLst/>
              <a:cxnLst/>
              <a:rect l="0" t="0" r="0" b="0"/>
              <a:pathLst>
                <a:path w="1251900" h="979200">
                  <a:moveTo>
                    <a:pt x="1251900" y="979200"/>
                  </a:moveTo>
                  <a:lnTo>
                    <a:pt x="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4" name="Shape 618">
              <a:extLst>
                <a:ext uri="{FF2B5EF4-FFF2-40B4-BE49-F238E27FC236}">
                  <a16:creationId xmlns:a16="http://schemas.microsoft.com/office/drawing/2014/main" id="{861C94EF-F25B-2601-13F3-7D490B00B0C2}"/>
                </a:ext>
              </a:extLst>
            </p:cNvPr>
            <p:cNvSpPr/>
            <p:nvPr/>
          </p:nvSpPr>
          <p:spPr>
            <a:xfrm>
              <a:off x="2399850" y="2181100"/>
              <a:ext cx="657000" cy="1350900"/>
            </a:xfrm>
            <a:custGeom>
              <a:avLst/>
              <a:gdLst/>
              <a:ahLst/>
              <a:cxnLst/>
              <a:rect l="0" t="0" r="0" b="0"/>
              <a:pathLst>
                <a:path w="657000" h="1350900">
                  <a:moveTo>
                    <a:pt x="657000" y="0"/>
                  </a:moveTo>
                  <a:lnTo>
                    <a:pt x="0" y="135090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5" name="Shape 620">
              <a:extLst>
                <a:ext uri="{FF2B5EF4-FFF2-40B4-BE49-F238E27FC236}">
                  <a16:creationId xmlns:a16="http://schemas.microsoft.com/office/drawing/2014/main" id="{F3A00664-CABD-07F2-A921-454A010EE8E6}"/>
                </a:ext>
              </a:extLst>
            </p:cNvPr>
            <p:cNvSpPr/>
            <p:nvPr/>
          </p:nvSpPr>
          <p:spPr>
            <a:xfrm>
              <a:off x="5461300" y="1170175"/>
              <a:ext cx="657000" cy="904800"/>
            </a:xfrm>
            <a:custGeom>
              <a:avLst/>
              <a:gdLst/>
              <a:ahLst/>
              <a:cxnLst/>
              <a:rect l="0" t="0" r="0" b="0"/>
              <a:pathLst>
                <a:path w="657000" h="904800">
                  <a:moveTo>
                    <a:pt x="0" y="904800"/>
                  </a:moveTo>
                  <a:lnTo>
                    <a:pt x="65700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6" name="Shape 622">
              <a:extLst>
                <a:ext uri="{FF2B5EF4-FFF2-40B4-BE49-F238E27FC236}">
                  <a16:creationId xmlns:a16="http://schemas.microsoft.com/office/drawing/2014/main" id="{4E9D91BA-B6C2-4ADB-6309-3ED3571122CA}"/>
                </a:ext>
              </a:extLst>
            </p:cNvPr>
            <p:cNvSpPr/>
            <p:nvPr/>
          </p:nvSpPr>
          <p:spPr>
            <a:xfrm>
              <a:off x="5461300" y="2074975"/>
              <a:ext cx="731100" cy="1078200"/>
            </a:xfrm>
            <a:custGeom>
              <a:avLst/>
              <a:gdLst/>
              <a:ahLst/>
              <a:cxnLst/>
              <a:rect l="0" t="0" r="0" b="0"/>
              <a:pathLst>
                <a:path w="731100" h="1078200">
                  <a:moveTo>
                    <a:pt x="0" y="0"/>
                  </a:moveTo>
                  <a:lnTo>
                    <a:pt x="731100" y="107820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926289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041005D-2A6B-8ADF-955B-2F4F7D518BF7}"/>
              </a:ext>
            </a:extLst>
          </p:cNvPr>
          <p:cNvSpPr txBox="1"/>
          <p:nvPr/>
        </p:nvSpPr>
        <p:spPr>
          <a:xfrm>
            <a:off x="640861" y="320841"/>
            <a:ext cx="416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OLAP</a:t>
            </a:r>
            <a:r>
              <a:rPr lang="en-IN" sz="28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 </a:t>
            </a:r>
            <a:r>
              <a:rPr lang="en-IN" sz="2800" b="1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|</a:t>
            </a:r>
            <a:r>
              <a:rPr lang="en-IN" sz="2800" b="1" dirty="0">
                <a:latin typeface="Comic Sans MS" panose="030F0702030302020204" pitchFamily="66" charset="0"/>
                <a:ea typeface="Cambria Math" panose="02040503050406030204" pitchFamily="18" charset="0"/>
              </a:rPr>
              <a:t> Architecture.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1C4114F6-2CCF-C806-1BFF-5016280EC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01" y="1397000"/>
            <a:ext cx="8266520" cy="4064000"/>
          </a:xfrm>
        </p:spPr>
      </p:pic>
    </p:spTree>
    <p:extLst>
      <p:ext uri="{BB962C8B-B14F-4D97-AF65-F5344CB8AC3E}">
        <p14:creationId xmlns:p14="http://schemas.microsoft.com/office/powerpoint/2010/main" val="772758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F3D56-2BD9-E943-2F6B-4D3661153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968" y="214027"/>
            <a:ext cx="10515600" cy="1098796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chemeClr val="accent2">
                    <a:lumMod val="7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Reporting</a:t>
            </a:r>
            <a:r>
              <a:rPr lang="en-IN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Analytics for Sales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5C6E7CD-D441-C36C-1D4B-62458C041F2D}"/>
              </a:ext>
            </a:extLst>
          </p:cNvPr>
          <p:cNvGrpSpPr/>
          <p:nvPr/>
        </p:nvGrpSpPr>
        <p:grpSpPr>
          <a:xfrm>
            <a:off x="1139510" y="1682155"/>
            <a:ext cx="8598850" cy="4419600"/>
            <a:chOff x="0" y="0"/>
            <a:chExt cx="7291850" cy="3396500"/>
          </a:xfrm>
        </p:grpSpPr>
        <p:sp>
          <p:nvSpPr>
            <p:cNvPr id="5" name="Shape 9897">
              <a:extLst>
                <a:ext uri="{FF2B5EF4-FFF2-40B4-BE49-F238E27FC236}">
                  <a16:creationId xmlns:a16="http://schemas.microsoft.com/office/drawing/2014/main" id="{F77D4E5E-74DB-E3B7-7FC3-9F51EB5DEB00}"/>
                </a:ext>
              </a:extLst>
            </p:cNvPr>
            <p:cNvSpPr/>
            <p:nvPr/>
          </p:nvSpPr>
          <p:spPr>
            <a:xfrm>
              <a:off x="4750" y="4750"/>
              <a:ext cx="1288900" cy="392400"/>
            </a:xfrm>
            <a:custGeom>
              <a:avLst/>
              <a:gdLst/>
              <a:ahLst/>
              <a:cxnLst/>
              <a:rect l="0" t="0" r="0" b="0"/>
              <a:pathLst>
                <a:path w="1288900" h="392400">
                  <a:moveTo>
                    <a:pt x="0" y="0"/>
                  </a:moveTo>
                  <a:lnTo>
                    <a:pt x="1288900" y="0"/>
                  </a:lnTo>
                  <a:lnTo>
                    <a:pt x="128890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" name="Shape 9898">
              <a:extLst>
                <a:ext uri="{FF2B5EF4-FFF2-40B4-BE49-F238E27FC236}">
                  <a16:creationId xmlns:a16="http://schemas.microsoft.com/office/drawing/2014/main" id="{1942135E-9307-BCDA-5AC7-F436EC405ACF}"/>
                </a:ext>
              </a:extLst>
            </p:cNvPr>
            <p:cNvSpPr/>
            <p:nvPr/>
          </p:nvSpPr>
          <p:spPr>
            <a:xfrm>
              <a:off x="1293650" y="4750"/>
              <a:ext cx="1331000" cy="392400"/>
            </a:xfrm>
            <a:custGeom>
              <a:avLst/>
              <a:gdLst/>
              <a:ahLst/>
              <a:cxnLst/>
              <a:rect l="0" t="0" r="0" b="0"/>
              <a:pathLst>
                <a:path w="1331000" h="392400">
                  <a:moveTo>
                    <a:pt x="0" y="0"/>
                  </a:moveTo>
                  <a:lnTo>
                    <a:pt x="1331000" y="0"/>
                  </a:lnTo>
                  <a:lnTo>
                    <a:pt x="133100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" name="Shape 637">
              <a:extLst>
                <a:ext uri="{FF2B5EF4-FFF2-40B4-BE49-F238E27FC236}">
                  <a16:creationId xmlns:a16="http://schemas.microsoft.com/office/drawing/2014/main" id="{CF781317-42B0-9304-ACDB-756AAC8CE26C}"/>
                </a:ext>
              </a:extLst>
            </p:cNvPr>
            <p:cNvSpPr/>
            <p:nvPr/>
          </p:nvSpPr>
          <p:spPr>
            <a:xfrm>
              <a:off x="4750" y="0"/>
              <a:ext cx="0" cy="1579100"/>
            </a:xfrm>
            <a:custGeom>
              <a:avLst/>
              <a:gdLst/>
              <a:ahLst/>
              <a:cxnLst/>
              <a:rect l="0" t="0" r="0" b="0"/>
              <a:pathLst>
                <a:path h="1579100">
                  <a:moveTo>
                    <a:pt x="0" y="0"/>
                  </a:moveTo>
                  <a:lnTo>
                    <a:pt x="0" y="15791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Shape 638">
              <a:extLst>
                <a:ext uri="{FF2B5EF4-FFF2-40B4-BE49-F238E27FC236}">
                  <a16:creationId xmlns:a16="http://schemas.microsoft.com/office/drawing/2014/main" id="{5ABEDB75-380C-7561-07EF-77A91C34A06D}"/>
                </a:ext>
              </a:extLst>
            </p:cNvPr>
            <p:cNvSpPr/>
            <p:nvPr/>
          </p:nvSpPr>
          <p:spPr>
            <a:xfrm>
              <a:off x="1293650" y="0"/>
              <a:ext cx="0" cy="1579100"/>
            </a:xfrm>
            <a:custGeom>
              <a:avLst/>
              <a:gdLst/>
              <a:ahLst/>
              <a:cxnLst/>
              <a:rect l="0" t="0" r="0" b="0"/>
              <a:pathLst>
                <a:path h="1579100">
                  <a:moveTo>
                    <a:pt x="0" y="0"/>
                  </a:moveTo>
                  <a:lnTo>
                    <a:pt x="0" y="15791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" name="Shape 639">
              <a:extLst>
                <a:ext uri="{FF2B5EF4-FFF2-40B4-BE49-F238E27FC236}">
                  <a16:creationId xmlns:a16="http://schemas.microsoft.com/office/drawing/2014/main" id="{E48F80B4-341B-0553-B185-D16BD8980C16}"/>
                </a:ext>
              </a:extLst>
            </p:cNvPr>
            <p:cNvSpPr/>
            <p:nvPr/>
          </p:nvSpPr>
          <p:spPr>
            <a:xfrm>
              <a:off x="2624650" y="0"/>
              <a:ext cx="0" cy="1579100"/>
            </a:xfrm>
            <a:custGeom>
              <a:avLst/>
              <a:gdLst/>
              <a:ahLst/>
              <a:cxnLst/>
              <a:rect l="0" t="0" r="0" b="0"/>
              <a:pathLst>
                <a:path h="1579100">
                  <a:moveTo>
                    <a:pt x="0" y="0"/>
                  </a:moveTo>
                  <a:lnTo>
                    <a:pt x="0" y="15791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" name="Shape 640">
              <a:extLst>
                <a:ext uri="{FF2B5EF4-FFF2-40B4-BE49-F238E27FC236}">
                  <a16:creationId xmlns:a16="http://schemas.microsoft.com/office/drawing/2014/main" id="{8FA602D1-A367-EF87-4CF4-4F35FFE3A80A}"/>
                </a:ext>
              </a:extLst>
            </p:cNvPr>
            <p:cNvSpPr/>
            <p:nvPr/>
          </p:nvSpPr>
          <p:spPr>
            <a:xfrm>
              <a:off x="0" y="4750"/>
              <a:ext cx="2629400" cy="0"/>
            </a:xfrm>
            <a:custGeom>
              <a:avLst/>
              <a:gdLst/>
              <a:ahLst/>
              <a:cxnLst/>
              <a:rect l="0" t="0" r="0" b="0"/>
              <a:pathLst>
                <a:path w="2629400">
                  <a:moveTo>
                    <a:pt x="0" y="0"/>
                  </a:moveTo>
                  <a:lnTo>
                    <a:pt x="26294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" name="Shape 641">
              <a:extLst>
                <a:ext uri="{FF2B5EF4-FFF2-40B4-BE49-F238E27FC236}">
                  <a16:creationId xmlns:a16="http://schemas.microsoft.com/office/drawing/2014/main" id="{BB230249-1E85-AC21-D421-9FD568F8782B}"/>
                </a:ext>
              </a:extLst>
            </p:cNvPr>
            <p:cNvSpPr/>
            <p:nvPr/>
          </p:nvSpPr>
          <p:spPr>
            <a:xfrm>
              <a:off x="0" y="397150"/>
              <a:ext cx="2629400" cy="0"/>
            </a:xfrm>
            <a:custGeom>
              <a:avLst/>
              <a:gdLst/>
              <a:ahLst/>
              <a:cxnLst/>
              <a:rect l="0" t="0" r="0" b="0"/>
              <a:pathLst>
                <a:path w="2629400">
                  <a:moveTo>
                    <a:pt x="0" y="0"/>
                  </a:moveTo>
                  <a:lnTo>
                    <a:pt x="26294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Shape 642">
              <a:extLst>
                <a:ext uri="{FF2B5EF4-FFF2-40B4-BE49-F238E27FC236}">
                  <a16:creationId xmlns:a16="http://schemas.microsoft.com/office/drawing/2014/main" id="{71AFB699-8741-046D-7306-C0DFB427B06C}"/>
                </a:ext>
              </a:extLst>
            </p:cNvPr>
            <p:cNvSpPr/>
            <p:nvPr/>
          </p:nvSpPr>
          <p:spPr>
            <a:xfrm>
              <a:off x="0" y="789550"/>
              <a:ext cx="2629400" cy="0"/>
            </a:xfrm>
            <a:custGeom>
              <a:avLst/>
              <a:gdLst/>
              <a:ahLst/>
              <a:cxnLst/>
              <a:rect l="0" t="0" r="0" b="0"/>
              <a:pathLst>
                <a:path w="2629400">
                  <a:moveTo>
                    <a:pt x="0" y="0"/>
                  </a:moveTo>
                  <a:lnTo>
                    <a:pt x="26294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Shape 643">
              <a:extLst>
                <a:ext uri="{FF2B5EF4-FFF2-40B4-BE49-F238E27FC236}">
                  <a16:creationId xmlns:a16="http://schemas.microsoft.com/office/drawing/2014/main" id="{D9642C2E-4D4A-1C19-5EA7-F406B670C88A}"/>
                </a:ext>
              </a:extLst>
            </p:cNvPr>
            <p:cNvSpPr/>
            <p:nvPr/>
          </p:nvSpPr>
          <p:spPr>
            <a:xfrm>
              <a:off x="0" y="1181950"/>
              <a:ext cx="2629400" cy="0"/>
            </a:xfrm>
            <a:custGeom>
              <a:avLst/>
              <a:gdLst/>
              <a:ahLst/>
              <a:cxnLst/>
              <a:rect l="0" t="0" r="0" b="0"/>
              <a:pathLst>
                <a:path w="2629400">
                  <a:moveTo>
                    <a:pt x="0" y="0"/>
                  </a:moveTo>
                  <a:lnTo>
                    <a:pt x="26294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Shape 644">
              <a:extLst>
                <a:ext uri="{FF2B5EF4-FFF2-40B4-BE49-F238E27FC236}">
                  <a16:creationId xmlns:a16="http://schemas.microsoft.com/office/drawing/2014/main" id="{84CF4558-A424-2C21-6403-9F083A11A7B5}"/>
                </a:ext>
              </a:extLst>
            </p:cNvPr>
            <p:cNvSpPr/>
            <p:nvPr/>
          </p:nvSpPr>
          <p:spPr>
            <a:xfrm>
              <a:off x="0" y="1574350"/>
              <a:ext cx="2629400" cy="0"/>
            </a:xfrm>
            <a:custGeom>
              <a:avLst/>
              <a:gdLst/>
              <a:ahLst/>
              <a:cxnLst/>
              <a:rect l="0" t="0" r="0" b="0"/>
              <a:pathLst>
                <a:path w="2629400">
                  <a:moveTo>
                    <a:pt x="0" y="0"/>
                  </a:moveTo>
                  <a:lnTo>
                    <a:pt x="26294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3A368CB-FFFA-B2B3-DA8F-A38392C177D9}"/>
                </a:ext>
              </a:extLst>
            </p:cNvPr>
            <p:cNvSpPr/>
            <p:nvPr/>
          </p:nvSpPr>
          <p:spPr>
            <a:xfrm>
              <a:off x="90475" y="85675"/>
              <a:ext cx="85769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Quarter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D92B6FC-575B-D6D0-0CB5-2A8C792A8842}"/>
                </a:ext>
              </a:extLst>
            </p:cNvPr>
            <p:cNvSpPr/>
            <p:nvPr/>
          </p:nvSpPr>
          <p:spPr>
            <a:xfrm>
              <a:off x="1379375" y="85675"/>
              <a:ext cx="544127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Sales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1D96181-1AAE-0678-8FAE-8005D6CB43EE}"/>
                </a:ext>
              </a:extLst>
            </p:cNvPr>
            <p:cNvSpPr/>
            <p:nvPr/>
          </p:nvSpPr>
          <p:spPr>
            <a:xfrm>
              <a:off x="90475" y="478075"/>
              <a:ext cx="325861" cy="2837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Q1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817E989-3842-9AE3-6C89-5FC339F8C391}"/>
                </a:ext>
              </a:extLst>
            </p:cNvPr>
            <p:cNvSpPr/>
            <p:nvPr/>
          </p:nvSpPr>
          <p:spPr>
            <a:xfrm>
              <a:off x="1379375" y="478075"/>
              <a:ext cx="822930" cy="2837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100000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0D335A4-69DB-E6BF-7FAA-FE956A12A4BC}"/>
                </a:ext>
              </a:extLst>
            </p:cNvPr>
            <p:cNvSpPr/>
            <p:nvPr/>
          </p:nvSpPr>
          <p:spPr>
            <a:xfrm>
              <a:off x="90475" y="870474"/>
              <a:ext cx="32586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Q2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8EA8D74-7404-4083-BE0B-48AE0F217D8A}"/>
                </a:ext>
              </a:extLst>
            </p:cNvPr>
            <p:cNvSpPr/>
            <p:nvPr/>
          </p:nvSpPr>
          <p:spPr>
            <a:xfrm>
              <a:off x="1379375" y="870474"/>
              <a:ext cx="82293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150000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ACC232-D98D-8DF1-D9A9-6469394EC137}"/>
                </a:ext>
              </a:extLst>
            </p:cNvPr>
            <p:cNvSpPr/>
            <p:nvPr/>
          </p:nvSpPr>
          <p:spPr>
            <a:xfrm>
              <a:off x="90475" y="1262875"/>
              <a:ext cx="32586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Q3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36B16AF-A002-C38C-1B0B-55519D936B5F}"/>
                </a:ext>
              </a:extLst>
            </p:cNvPr>
            <p:cNvSpPr/>
            <p:nvPr/>
          </p:nvSpPr>
          <p:spPr>
            <a:xfrm>
              <a:off x="1379375" y="1262875"/>
              <a:ext cx="82293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120000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3" name="Shape 9915">
              <a:extLst>
                <a:ext uri="{FF2B5EF4-FFF2-40B4-BE49-F238E27FC236}">
                  <a16:creationId xmlns:a16="http://schemas.microsoft.com/office/drawing/2014/main" id="{023CF1A1-DE80-77CE-F812-8397B1DD916F}"/>
                </a:ext>
              </a:extLst>
            </p:cNvPr>
            <p:cNvSpPr/>
            <p:nvPr/>
          </p:nvSpPr>
          <p:spPr>
            <a:xfrm>
              <a:off x="4729150" y="4750"/>
              <a:ext cx="892300" cy="392400"/>
            </a:xfrm>
            <a:custGeom>
              <a:avLst/>
              <a:gdLst/>
              <a:ahLst/>
              <a:cxnLst/>
              <a:rect l="0" t="0" r="0" b="0"/>
              <a:pathLst>
                <a:path w="892300" h="392400">
                  <a:moveTo>
                    <a:pt x="0" y="0"/>
                  </a:moveTo>
                  <a:lnTo>
                    <a:pt x="892300" y="0"/>
                  </a:lnTo>
                  <a:lnTo>
                    <a:pt x="89230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Shape 9916">
              <a:extLst>
                <a:ext uri="{FF2B5EF4-FFF2-40B4-BE49-F238E27FC236}">
                  <a16:creationId xmlns:a16="http://schemas.microsoft.com/office/drawing/2014/main" id="{27594D1D-80BA-D16C-42CB-0FB5E8C1D367}"/>
                </a:ext>
              </a:extLst>
            </p:cNvPr>
            <p:cNvSpPr/>
            <p:nvPr/>
          </p:nvSpPr>
          <p:spPr>
            <a:xfrm>
              <a:off x="5621451" y="4750"/>
              <a:ext cx="832825" cy="392400"/>
            </a:xfrm>
            <a:custGeom>
              <a:avLst/>
              <a:gdLst/>
              <a:ahLst/>
              <a:cxnLst/>
              <a:rect l="0" t="0" r="0" b="0"/>
              <a:pathLst>
                <a:path w="832825" h="392400">
                  <a:moveTo>
                    <a:pt x="0" y="0"/>
                  </a:moveTo>
                  <a:lnTo>
                    <a:pt x="832825" y="0"/>
                  </a:lnTo>
                  <a:lnTo>
                    <a:pt x="832825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Shape 9917">
              <a:extLst>
                <a:ext uri="{FF2B5EF4-FFF2-40B4-BE49-F238E27FC236}">
                  <a16:creationId xmlns:a16="http://schemas.microsoft.com/office/drawing/2014/main" id="{CD0AB5AF-F297-F5B8-E50C-5F7684A333CA}"/>
                </a:ext>
              </a:extLst>
            </p:cNvPr>
            <p:cNvSpPr/>
            <p:nvPr/>
          </p:nvSpPr>
          <p:spPr>
            <a:xfrm>
              <a:off x="6454275" y="4750"/>
              <a:ext cx="832825" cy="392400"/>
            </a:xfrm>
            <a:custGeom>
              <a:avLst/>
              <a:gdLst/>
              <a:ahLst/>
              <a:cxnLst/>
              <a:rect l="0" t="0" r="0" b="0"/>
              <a:pathLst>
                <a:path w="832825" h="392400">
                  <a:moveTo>
                    <a:pt x="0" y="0"/>
                  </a:moveTo>
                  <a:lnTo>
                    <a:pt x="832825" y="0"/>
                  </a:lnTo>
                  <a:lnTo>
                    <a:pt x="832825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Shape 656">
              <a:extLst>
                <a:ext uri="{FF2B5EF4-FFF2-40B4-BE49-F238E27FC236}">
                  <a16:creationId xmlns:a16="http://schemas.microsoft.com/office/drawing/2014/main" id="{45F238D5-46BE-11E6-AEDA-056AE48AF13C}"/>
                </a:ext>
              </a:extLst>
            </p:cNvPr>
            <p:cNvSpPr/>
            <p:nvPr/>
          </p:nvSpPr>
          <p:spPr>
            <a:xfrm>
              <a:off x="4729150" y="0"/>
              <a:ext cx="0" cy="1590500"/>
            </a:xfrm>
            <a:custGeom>
              <a:avLst/>
              <a:gdLst/>
              <a:ahLst/>
              <a:cxnLst/>
              <a:rect l="0" t="0" r="0" b="0"/>
              <a:pathLst>
                <a:path h="1590500">
                  <a:moveTo>
                    <a:pt x="0" y="0"/>
                  </a:moveTo>
                  <a:lnTo>
                    <a:pt x="0" y="1590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Shape 657">
              <a:extLst>
                <a:ext uri="{FF2B5EF4-FFF2-40B4-BE49-F238E27FC236}">
                  <a16:creationId xmlns:a16="http://schemas.microsoft.com/office/drawing/2014/main" id="{D169CE2B-288F-DE09-E011-C19A1D712890}"/>
                </a:ext>
              </a:extLst>
            </p:cNvPr>
            <p:cNvSpPr/>
            <p:nvPr/>
          </p:nvSpPr>
          <p:spPr>
            <a:xfrm>
              <a:off x="5621451" y="0"/>
              <a:ext cx="0" cy="1590500"/>
            </a:xfrm>
            <a:custGeom>
              <a:avLst/>
              <a:gdLst/>
              <a:ahLst/>
              <a:cxnLst/>
              <a:rect l="0" t="0" r="0" b="0"/>
              <a:pathLst>
                <a:path h="1590500">
                  <a:moveTo>
                    <a:pt x="0" y="0"/>
                  </a:moveTo>
                  <a:lnTo>
                    <a:pt x="0" y="1590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Shape 658">
              <a:extLst>
                <a:ext uri="{FF2B5EF4-FFF2-40B4-BE49-F238E27FC236}">
                  <a16:creationId xmlns:a16="http://schemas.microsoft.com/office/drawing/2014/main" id="{09D4C946-EAD3-3011-AE49-FED6E9F8E20F}"/>
                </a:ext>
              </a:extLst>
            </p:cNvPr>
            <p:cNvSpPr/>
            <p:nvPr/>
          </p:nvSpPr>
          <p:spPr>
            <a:xfrm>
              <a:off x="6454275" y="0"/>
              <a:ext cx="0" cy="1590500"/>
            </a:xfrm>
            <a:custGeom>
              <a:avLst/>
              <a:gdLst/>
              <a:ahLst/>
              <a:cxnLst/>
              <a:rect l="0" t="0" r="0" b="0"/>
              <a:pathLst>
                <a:path h="1590500">
                  <a:moveTo>
                    <a:pt x="0" y="0"/>
                  </a:moveTo>
                  <a:lnTo>
                    <a:pt x="0" y="1590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Shape 659">
              <a:extLst>
                <a:ext uri="{FF2B5EF4-FFF2-40B4-BE49-F238E27FC236}">
                  <a16:creationId xmlns:a16="http://schemas.microsoft.com/office/drawing/2014/main" id="{FD5DAB38-083E-7746-EC47-95085DB33C3A}"/>
                </a:ext>
              </a:extLst>
            </p:cNvPr>
            <p:cNvSpPr/>
            <p:nvPr/>
          </p:nvSpPr>
          <p:spPr>
            <a:xfrm>
              <a:off x="7287100" y="0"/>
              <a:ext cx="0" cy="1590500"/>
            </a:xfrm>
            <a:custGeom>
              <a:avLst/>
              <a:gdLst/>
              <a:ahLst/>
              <a:cxnLst/>
              <a:rect l="0" t="0" r="0" b="0"/>
              <a:pathLst>
                <a:path h="1590500">
                  <a:moveTo>
                    <a:pt x="0" y="0"/>
                  </a:moveTo>
                  <a:lnTo>
                    <a:pt x="0" y="1590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0" name="Shape 660">
              <a:extLst>
                <a:ext uri="{FF2B5EF4-FFF2-40B4-BE49-F238E27FC236}">
                  <a16:creationId xmlns:a16="http://schemas.microsoft.com/office/drawing/2014/main" id="{07DFCF94-91A5-CBF6-B6A3-B835AA5E3F5A}"/>
                </a:ext>
              </a:extLst>
            </p:cNvPr>
            <p:cNvSpPr/>
            <p:nvPr/>
          </p:nvSpPr>
          <p:spPr>
            <a:xfrm>
              <a:off x="4724400" y="47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1" name="Shape 661">
              <a:extLst>
                <a:ext uri="{FF2B5EF4-FFF2-40B4-BE49-F238E27FC236}">
                  <a16:creationId xmlns:a16="http://schemas.microsoft.com/office/drawing/2014/main" id="{1644C726-3FDA-7449-5FC7-992466D96991}"/>
                </a:ext>
              </a:extLst>
            </p:cNvPr>
            <p:cNvSpPr/>
            <p:nvPr/>
          </p:nvSpPr>
          <p:spPr>
            <a:xfrm>
              <a:off x="4724400" y="3971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2" name="Shape 662">
              <a:extLst>
                <a:ext uri="{FF2B5EF4-FFF2-40B4-BE49-F238E27FC236}">
                  <a16:creationId xmlns:a16="http://schemas.microsoft.com/office/drawing/2014/main" id="{6B4DEDC9-8FC6-E705-61B4-30F3435FD863}"/>
                </a:ext>
              </a:extLst>
            </p:cNvPr>
            <p:cNvSpPr/>
            <p:nvPr/>
          </p:nvSpPr>
          <p:spPr>
            <a:xfrm>
              <a:off x="4724400" y="7933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3" name="Shape 663">
              <a:extLst>
                <a:ext uri="{FF2B5EF4-FFF2-40B4-BE49-F238E27FC236}">
                  <a16:creationId xmlns:a16="http://schemas.microsoft.com/office/drawing/2014/main" id="{67D8AE34-7182-89F8-DD94-F713DB4D4E89}"/>
                </a:ext>
              </a:extLst>
            </p:cNvPr>
            <p:cNvSpPr/>
            <p:nvPr/>
          </p:nvSpPr>
          <p:spPr>
            <a:xfrm>
              <a:off x="4724400" y="11895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4" name="Shape 664">
              <a:extLst>
                <a:ext uri="{FF2B5EF4-FFF2-40B4-BE49-F238E27FC236}">
                  <a16:creationId xmlns:a16="http://schemas.microsoft.com/office/drawing/2014/main" id="{4F5F68DF-5EAC-25C4-7CB2-B6C05B668EB2}"/>
                </a:ext>
              </a:extLst>
            </p:cNvPr>
            <p:cNvSpPr/>
            <p:nvPr/>
          </p:nvSpPr>
          <p:spPr>
            <a:xfrm>
              <a:off x="4724400" y="15857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95C86D3-A51A-81DF-C642-365F02E42444}"/>
                </a:ext>
              </a:extLst>
            </p:cNvPr>
            <p:cNvSpPr/>
            <p:nvPr/>
          </p:nvSpPr>
          <p:spPr>
            <a:xfrm>
              <a:off x="4814875" y="85675"/>
              <a:ext cx="85769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Quarter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F12961C-2BE0-59AC-669C-E9F08C68F744}"/>
                </a:ext>
              </a:extLst>
            </p:cNvPr>
            <p:cNvSpPr/>
            <p:nvPr/>
          </p:nvSpPr>
          <p:spPr>
            <a:xfrm>
              <a:off x="5707176" y="85675"/>
              <a:ext cx="71438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Month</a:t>
              </a:r>
              <a:endParaRPr lang="en-IN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D2F4C33-2238-42B7-FD40-B7C42E1C96A4}"/>
                </a:ext>
              </a:extLst>
            </p:cNvPr>
            <p:cNvSpPr/>
            <p:nvPr/>
          </p:nvSpPr>
          <p:spPr>
            <a:xfrm>
              <a:off x="6540000" y="85675"/>
              <a:ext cx="544127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Sales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E15C840-C092-5E57-B097-C6EE4EC68772}"/>
                </a:ext>
              </a:extLst>
            </p:cNvPr>
            <p:cNvSpPr/>
            <p:nvPr/>
          </p:nvSpPr>
          <p:spPr>
            <a:xfrm>
              <a:off x="4814875" y="478075"/>
              <a:ext cx="325861" cy="2837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Q1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DF15C3D-D366-1E22-04BD-5B34ABC62C85}"/>
                </a:ext>
              </a:extLst>
            </p:cNvPr>
            <p:cNvSpPr/>
            <p:nvPr/>
          </p:nvSpPr>
          <p:spPr>
            <a:xfrm>
              <a:off x="5707176" y="492605"/>
              <a:ext cx="472711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April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9B78D49-6767-5D01-354F-C3057E8E76E6}"/>
                </a:ext>
              </a:extLst>
            </p:cNvPr>
            <p:cNvSpPr/>
            <p:nvPr/>
          </p:nvSpPr>
          <p:spPr>
            <a:xfrm>
              <a:off x="6540000" y="492605"/>
              <a:ext cx="657398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20000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3607E3E-B685-4276-4490-3B2F21C0B34C}"/>
                </a:ext>
              </a:extLst>
            </p:cNvPr>
            <p:cNvSpPr/>
            <p:nvPr/>
          </p:nvSpPr>
          <p:spPr>
            <a:xfrm>
              <a:off x="4814875" y="874274"/>
              <a:ext cx="32586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Q1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67A4FA9-9146-BDB4-02D1-D33E224DA830}"/>
                </a:ext>
              </a:extLst>
            </p:cNvPr>
            <p:cNvSpPr/>
            <p:nvPr/>
          </p:nvSpPr>
          <p:spPr>
            <a:xfrm>
              <a:off x="5707176" y="888805"/>
              <a:ext cx="446700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May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792E420-7531-D43E-A248-65E14C51DE58}"/>
                </a:ext>
              </a:extLst>
            </p:cNvPr>
            <p:cNvSpPr/>
            <p:nvPr/>
          </p:nvSpPr>
          <p:spPr>
            <a:xfrm>
              <a:off x="6540000" y="888805"/>
              <a:ext cx="657398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30000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284AC47-A20A-0735-9922-6962A639FE41}"/>
                </a:ext>
              </a:extLst>
            </p:cNvPr>
            <p:cNvSpPr/>
            <p:nvPr/>
          </p:nvSpPr>
          <p:spPr>
            <a:xfrm>
              <a:off x="4814875" y="1270475"/>
              <a:ext cx="32586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Q1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A2BA947-C020-476C-DF19-05CD3ABBE746}"/>
                </a:ext>
              </a:extLst>
            </p:cNvPr>
            <p:cNvSpPr/>
            <p:nvPr/>
          </p:nvSpPr>
          <p:spPr>
            <a:xfrm>
              <a:off x="5707176" y="1285006"/>
              <a:ext cx="512676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June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14A4180-1108-DA7F-69DD-B8067EF8B9AF}"/>
                </a:ext>
              </a:extLst>
            </p:cNvPr>
            <p:cNvSpPr/>
            <p:nvPr/>
          </p:nvSpPr>
          <p:spPr>
            <a:xfrm>
              <a:off x="6540000" y="1285006"/>
              <a:ext cx="657398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50000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7" name="Shape 9930">
              <a:extLst>
                <a:ext uri="{FF2B5EF4-FFF2-40B4-BE49-F238E27FC236}">
                  <a16:creationId xmlns:a16="http://schemas.microsoft.com/office/drawing/2014/main" id="{FE6B9DA6-4C32-7554-9B0E-8BFD3024E73D}"/>
                </a:ext>
              </a:extLst>
            </p:cNvPr>
            <p:cNvSpPr/>
            <p:nvPr/>
          </p:nvSpPr>
          <p:spPr>
            <a:xfrm>
              <a:off x="1757350" y="2214550"/>
              <a:ext cx="843900" cy="392400"/>
            </a:xfrm>
            <a:custGeom>
              <a:avLst/>
              <a:gdLst/>
              <a:ahLst/>
              <a:cxnLst/>
              <a:rect l="0" t="0" r="0" b="0"/>
              <a:pathLst>
                <a:path w="843900" h="392400">
                  <a:moveTo>
                    <a:pt x="0" y="0"/>
                  </a:moveTo>
                  <a:lnTo>
                    <a:pt x="843900" y="0"/>
                  </a:lnTo>
                  <a:lnTo>
                    <a:pt x="84390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8" name="Shape 9931">
              <a:extLst>
                <a:ext uri="{FF2B5EF4-FFF2-40B4-BE49-F238E27FC236}">
                  <a16:creationId xmlns:a16="http://schemas.microsoft.com/office/drawing/2014/main" id="{9941C0DB-9FC6-1E7B-1954-69514EB21905}"/>
                </a:ext>
              </a:extLst>
            </p:cNvPr>
            <p:cNvSpPr/>
            <p:nvPr/>
          </p:nvSpPr>
          <p:spPr>
            <a:xfrm>
              <a:off x="2601250" y="2214550"/>
              <a:ext cx="861600" cy="392400"/>
            </a:xfrm>
            <a:custGeom>
              <a:avLst/>
              <a:gdLst/>
              <a:ahLst/>
              <a:cxnLst/>
              <a:rect l="0" t="0" r="0" b="0"/>
              <a:pathLst>
                <a:path w="861600" h="392400">
                  <a:moveTo>
                    <a:pt x="0" y="0"/>
                  </a:moveTo>
                  <a:lnTo>
                    <a:pt x="861600" y="0"/>
                  </a:lnTo>
                  <a:lnTo>
                    <a:pt x="86160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9" name="Shape 9932">
              <a:extLst>
                <a:ext uri="{FF2B5EF4-FFF2-40B4-BE49-F238E27FC236}">
                  <a16:creationId xmlns:a16="http://schemas.microsoft.com/office/drawing/2014/main" id="{DB447E51-ACF1-6A05-5EAC-A39B7B759D63}"/>
                </a:ext>
              </a:extLst>
            </p:cNvPr>
            <p:cNvSpPr/>
            <p:nvPr/>
          </p:nvSpPr>
          <p:spPr>
            <a:xfrm>
              <a:off x="3462850" y="2214550"/>
              <a:ext cx="1175500" cy="392400"/>
            </a:xfrm>
            <a:custGeom>
              <a:avLst/>
              <a:gdLst/>
              <a:ahLst/>
              <a:cxnLst/>
              <a:rect l="0" t="0" r="0" b="0"/>
              <a:pathLst>
                <a:path w="1175500" h="392400">
                  <a:moveTo>
                    <a:pt x="0" y="0"/>
                  </a:moveTo>
                  <a:lnTo>
                    <a:pt x="1175500" y="0"/>
                  </a:lnTo>
                  <a:lnTo>
                    <a:pt x="117550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0" name="Shape 9933">
              <a:extLst>
                <a:ext uri="{FF2B5EF4-FFF2-40B4-BE49-F238E27FC236}">
                  <a16:creationId xmlns:a16="http://schemas.microsoft.com/office/drawing/2014/main" id="{0E333A0F-845B-7DB8-C5C6-11F3993E9374}"/>
                </a:ext>
              </a:extLst>
            </p:cNvPr>
            <p:cNvSpPr/>
            <p:nvPr/>
          </p:nvSpPr>
          <p:spPr>
            <a:xfrm>
              <a:off x="4638350" y="2214550"/>
              <a:ext cx="705625" cy="392400"/>
            </a:xfrm>
            <a:custGeom>
              <a:avLst/>
              <a:gdLst/>
              <a:ahLst/>
              <a:cxnLst/>
              <a:rect l="0" t="0" r="0" b="0"/>
              <a:pathLst>
                <a:path w="705625" h="392400">
                  <a:moveTo>
                    <a:pt x="0" y="0"/>
                  </a:moveTo>
                  <a:lnTo>
                    <a:pt x="705625" y="0"/>
                  </a:lnTo>
                  <a:lnTo>
                    <a:pt x="705625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1" name="Shape 681">
              <a:extLst>
                <a:ext uri="{FF2B5EF4-FFF2-40B4-BE49-F238E27FC236}">
                  <a16:creationId xmlns:a16="http://schemas.microsoft.com/office/drawing/2014/main" id="{7B226D9B-C3D5-630D-90E7-E04C0E0D5857}"/>
                </a:ext>
              </a:extLst>
            </p:cNvPr>
            <p:cNvSpPr/>
            <p:nvPr/>
          </p:nvSpPr>
          <p:spPr>
            <a:xfrm>
              <a:off x="1757350" y="2209800"/>
              <a:ext cx="0" cy="1186700"/>
            </a:xfrm>
            <a:custGeom>
              <a:avLst/>
              <a:gdLst/>
              <a:ahLst/>
              <a:cxnLst/>
              <a:rect l="0" t="0" r="0" b="0"/>
              <a:pathLst>
                <a:path h="1186700">
                  <a:moveTo>
                    <a:pt x="0" y="0"/>
                  </a:moveTo>
                  <a:lnTo>
                    <a:pt x="0" y="11867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2" name="Shape 682">
              <a:extLst>
                <a:ext uri="{FF2B5EF4-FFF2-40B4-BE49-F238E27FC236}">
                  <a16:creationId xmlns:a16="http://schemas.microsoft.com/office/drawing/2014/main" id="{0C4F7146-195C-C243-82DF-5BC79D2EDFA3}"/>
                </a:ext>
              </a:extLst>
            </p:cNvPr>
            <p:cNvSpPr/>
            <p:nvPr/>
          </p:nvSpPr>
          <p:spPr>
            <a:xfrm>
              <a:off x="2601250" y="2209800"/>
              <a:ext cx="0" cy="1186700"/>
            </a:xfrm>
            <a:custGeom>
              <a:avLst/>
              <a:gdLst/>
              <a:ahLst/>
              <a:cxnLst/>
              <a:rect l="0" t="0" r="0" b="0"/>
              <a:pathLst>
                <a:path h="1186700">
                  <a:moveTo>
                    <a:pt x="0" y="0"/>
                  </a:moveTo>
                  <a:lnTo>
                    <a:pt x="0" y="11867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3" name="Shape 683">
              <a:extLst>
                <a:ext uri="{FF2B5EF4-FFF2-40B4-BE49-F238E27FC236}">
                  <a16:creationId xmlns:a16="http://schemas.microsoft.com/office/drawing/2014/main" id="{9C2C5F55-81A0-0272-157C-3B8F27764230}"/>
                </a:ext>
              </a:extLst>
            </p:cNvPr>
            <p:cNvSpPr/>
            <p:nvPr/>
          </p:nvSpPr>
          <p:spPr>
            <a:xfrm>
              <a:off x="3462850" y="2209800"/>
              <a:ext cx="0" cy="1186700"/>
            </a:xfrm>
            <a:custGeom>
              <a:avLst/>
              <a:gdLst/>
              <a:ahLst/>
              <a:cxnLst/>
              <a:rect l="0" t="0" r="0" b="0"/>
              <a:pathLst>
                <a:path h="1186700">
                  <a:moveTo>
                    <a:pt x="0" y="0"/>
                  </a:moveTo>
                  <a:lnTo>
                    <a:pt x="0" y="11867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4" name="Shape 684">
              <a:extLst>
                <a:ext uri="{FF2B5EF4-FFF2-40B4-BE49-F238E27FC236}">
                  <a16:creationId xmlns:a16="http://schemas.microsoft.com/office/drawing/2014/main" id="{29E8C34D-11DC-0E55-2A69-9A5AAE88F448}"/>
                </a:ext>
              </a:extLst>
            </p:cNvPr>
            <p:cNvSpPr/>
            <p:nvPr/>
          </p:nvSpPr>
          <p:spPr>
            <a:xfrm>
              <a:off x="4638350" y="2209800"/>
              <a:ext cx="0" cy="1186700"/>
            </a:xfrm>
            <a:custGeom>
              <a:avLst/>
              <a:gdLst/>
              <a:ahLst/>
              <a:cxnLst/>
              <a:rect l="0" t="0" r="0" b="0"/>
              <a:pathLst>
                <a:path h="1186700">
                  <a:moveTo>
                    <a:pt x="0" y="0"/>
                  </a:moveTo>
                  <a:lnTo>
                    <a:pt x="0" y="11867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5" name="Shape 685">
              <a:extLst>
                <a:ext uri="{FF2B5EF4-FFF2-40B4-BE49-F238E27FC236}">
                  <a16:creationId xmlns:a16="http://schemas.microsoft.com/office/drawing/2014/main" id="{9773BB1C-5649-CEF4-92BD-5A653A6B5104}"/>
                </a:ext>
              </a:extLst>
            </p:cNvPr>
            <p:cNvSpPr/>
            <p:nvPr/>
          </p:nvSpPr>
          <p:spPr>
            <a:xfrm>
              <a:off x="5343975" y="2209800"/>
              <a:ext cx="0" cy="1186700"/>
            </a:xfrm>
            <a:custGeom>
              <a:avLst/>
              <a:gdLst/>
              <a:ahLst/>
              <a:cxnLst/>
              <a:rect l="0" t="0" r="0" b="0"/>
              <a:pathLst>
                <a:path h="1186700">
                  <a:moveTo>
                    <a:pt x="0" y="0"/>
                  </a:moveTo>
                  <a:lnTo>
                    <a:pt x="0" y="11867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6" name="Shape 686">
              <a:extLst>
                <a:ext uri="{FF2B5EF4-FFF2-40B4-BE49-F238E27FC236}">
                  <a16:creationId xmlns:a16="http://schemas.microsoft.com/office/drawing/2014/main" id="{BAC7574A-800A-757D-66EE-A5DCF6E98B0C}"/>
                </a:ext>
              </a:extLst>
            </p:cNvPr>
            <p:cNvSpPr/>
            <p:nvPr/>
          </p:nvSpPr>
          <p:spPr>
            <a:xfrm>
              <a:off x="1752600" y="2214550"/>
              <a:ext cx="3596125" cy="0"/>
            </a:xfrm>
            <a:custGeom>
              <a:avLst/>
              <a:gdLst/>
              <a:ahLst/>
              <a:cxnLst/>
              <a:rect l="0" t="0" r="0" b="0"/>
              <a:pathLst>
                <a:path w="3596125">
                  <a:moveTo>
                    <a:pt x="0" y="0"/>
                  </a:moveTo>
                  <a:lnTo>
                    <a:pt x="35961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7" name="Shape 687">
              <a:extLst>
                <a:ext uri="{FF2B5EF4-FFF2-40B4-BE49-F238E27FC236}">
                  <a16:creationId xmlns:a16="http://schemas.microsoft.com/office/drawing/2014/main" id="{9FBB0206-5170-3FC0-BEA3-85E9CC1133BE}"/>
                </a:ext>
              </a:extLst>
            </p:cNvPr>
            <p:cNvSpPr/>
            <p:nvPr/>
          </p:nvSpPr>
          <p:spPr>
            <a:xfrm>
              <a:off x="1752600" y="2606950"/>
              <a:ext cx="3596125" cy="0"/>
            </a:xfrm>
            <a:custGeom>
              <a:avLst/>
              <a:gdLst/>
              <a:ahLst/>
              <a:cxnLst/>
              <a:rect l="0" t="0" r="0" b="0"/>
              <a:pathLst>
                <a:path w="3596125">
                  <a:moveTo>
                    <a:pt x="0" y="0"/>
                  </a:moveTo>
                  <a:lnTo>
                    <a:pt x="35961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8" name="Shape 688">
              <a:extLst>
                <a:ext uri="{FF2B5EF4-FFF2-40B4-BE49-F238E27FC236}">
                  <a16:creationId xmlns:a16="http://schemas.microsoft.com/office/drawing/2014/main" id="{81942F5E-6DF9-7CFF-3D93-02CE09CFC5AA}"/>
                </a:ext>
              </a:extLst>
            </p:cNvPr>
            <p:cNvSpPr/>
            <p:nvPr/>
          </p:nvSpPr>
          <p:spPr>
            <a:xfrm>
              <a:off x="1752600" y="2999350"/>
              <a:ext cx="3596125" cy="0"/>
            </a:xfrm>
            <a:custGeom>
              <a:avLst/>
              <a:gdLst/>
              <a:ahLst/>
              <a:cxnLst/>
              <a:rect l="0" t="0" r="0" b="0"/>
              <a:pathLst>
                <a:path w="3596125">
                  <a:moveTo>
                    <a:pt x="0" y="0"/>
                  </a:moveTo>
                  <a:lnTo>
                    <a:pt x="35961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9" name="Shape 689">
              <a:extLst>
                <a:ext uri="{FF2B5EF4-FFF2-40B4-BE49-F238E27FC236}">
                  <a16:creationId xmlns:a16="http://schemas.microsoft.com/office/drawing/2014/main" id="{315589ED-1E51-AF5F-3B09-05DCB8E5F190}"/>
                </a:ext>
              </a:extLst>
            </p:cNvPr>
            <p:cNvSpPr/>
            <p:nvPr/>
          </p:nvSpPr>
          <p:spPr>
            <a:xfrm>
              <a:off x="1752600" y="3391750"/>
              <a:ext cx="3596125" cy="0"/>
            </a:xfrm>
            <a:custGeom>
              <a:avLst/>
              <a:gdLst/>
              <a:ahLst/>
              <a:cxnLst/>
              <a:rect l="0" t="0" r="0" b="0"/>
              <a:pathLst>
                <a:path w="3596125">
                  <a:moveTo>
                    <a:pt x="0" y="0"/>
                  </a:moveTo>
                  <a:lnTo>
                    <a:pt x="35961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7D5BBC2-91CD-3467-8A5D-557A0F22A73B}"/>
                </a:ext>
              </a:extLst>
            </p:cNvPr>
            <p:cNvSpPr/>
            <p:nvPr/>
          </p:nvSpPr>
          <p:spPr>
            <a:xfrm>
              <a:off x="1843075" y="2295475"/>
              <a:ext cx="85769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Quarter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BBF6D150-6DE5-9D2F-0EF4-E5CC745406B9}"/>
                </a:ext>
              </a:extLst>
            </p:cNvPr>
            <p:cNvSpPr/>
            <p:nvPr/>
          </p:nvSpPr>
          <p:spPr>
            <a:xfrm>
              <a:off x="2686975" y="2295475"/>
              <a:ext cx="71438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Month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B144C62-BFA2-6258-2471-3F225A089E60}"/>
                </a:ext>
              </a:extLst>
            </p:cNvPr>
            <p:cNvSpPr/>
            <p:nvPr/>
          </p:nvSpPr>
          <p:spPr>
            <a:xfrm>
              <a:off x="3548575" y="2295475"/>
              <a:ext cx="422343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Day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6F729F2-8976-B5B5-A770-94B0B5EB1DF2}"/>
                </a:ext>
              </a:extLst>
            </p:cNvPr>
            <p:cNvSpPr/>
            <p:nvPr/>
          </p:nvSpPr>
          <p:spPr>
            <a:xfrm>
              <a:off x="4724075" y="2295475"/>
              <a:ext cx="544127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Sales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BC62671-7C2E-2ADF-AFBB-6CB205628B79}"/>
                </a:ext>
              </a:extLst>
            </p:cNvPr>
            <p:cNvSpPr/>
            <p:nvPr/>
          </p:nvSpPr>
          <p:spPr>
            <a:xfrm>
              <a:off x="1843075" y="2687875"/>
              <a:ext cx="32586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Q1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889D9DE-5549-55C9-6A44-7985D5E9AEF6}"/>
                </a:ext>
              </a:extLst>
            </p:cNvPr>
            <p:cNvSpPr/>
            <p:nvPr/>
          </p:nvSpPr>
          <p:spPr>
            <a:xfrm>
              <a:off x="2686975" y="2687875"/>
              <a:ext cx="50771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April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C2FE074-4F00-530E-0FD1-A6F8BFE1E135}"/>
                </a:ext>
              </a:extLst>
            </p:cNvPr>
            <p:cNvSpPr/>
            <p:nvPr/>
          </p:nvSpPr>
          <p:spPr>
            <a:xfrm>
              <a:off x="3548575" y="2687875"/>
              <a:ext cx="107453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Weekdays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5CB42A1-EC04-6E90-744D-7A39C32B9940}"/>
                </a:ext>
              </a:extLst>
            </p:cNvPr>
            <p:cNvSpPr/>
            <p:nvPr/>
          </p:nvSpPr>
          <p:spPr>
            <a:xfrm>
              <a:off x="4724075" y="2687875"/>
              <a:ext cx="685775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15000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122C7B6-A573-9747-2B9C-E288D09F93E4}"/>
                </a:ext>
              </a:extLst>
            </p:cNvPr>
            <p:cNvSpPr/>
            <p:nvPr/>
          </p:nvSpPr>
          <p:spPr>
            <a:xfrm>
              <a:off x="1843075" y="3080275"/>
              <a:ext cx="325861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Q1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34A1A9-221E-7E9A-72CB-442CC793782E}"/>
                </a:ext>
              </a:extLst>
            </p:cNvPr>
            <p:cNvSpPr/>
            <p:nvPr/>
          </p:nvSpPr>
          <p:spPr>
            <a:xfrm>
              <a:off x="2686975" y="3080275"/>
              <a:ext cx="50771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April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E19D3A95-6B58-97BB-AFE7-BAD7E7062AB6}"/>
                </a:ext>
              </a:extLst>
            </p:cNvPr>
            <p:cNvSpPr/>
            <p:nvPr/>
          </p:nvSpPr>
          <p:spPr>
            <a:xfrm>
              <a:off x="3548575" y="3080275"/>
              <a:ext cx="109251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Weekends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D5D9AC1-3CAC-D57C-42DD-B93479B80E93}"/>
                </a:ext>
              </a:extLst>
            </p:cNvPr>
            <p:cNvSpPr/>
            <p:nvPr/>
          </p:nvSpPr>
          <p:spPr>
            <a:xfrm>
              <a:off x="4724075" y="3080275"/>
              <a:ext cx="54862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5000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2" name="Shape 703">
              <a:extLst>
                <a:ext uri="{FF2B5EF4-FFF2-40B4-BE49-F238E27FC236}">
                  <a16:creationId xmlns:a16="http://schemas.microsoft.com/office/drawing/2014/main" id="{A2475E84-0B50-717F-A8CF-2D9522E5678F}"/>
                </a:ext>
              </a:extLst>
            </p:cNvPr>
            <p:cNvSpPr/>
            <p:nvPr/>
          </p:nvSpPr>
          <p:spPr>
            <a:xfrm>
              <a:off x="2644650" y="865075"/>
              <a:ext cx="2049750" cy="0"/>
            </a:xfrm>
            <a:custGeom>
              <a:avLst/>
              <a:gdLst/>
              <a:ahLst/>
              <a:cxnLst/>
              <a:rect l="0" t="0" r="0" b="0"/>
              <a:pathLst>
                <a:path w="2049750">
                  <a:moveTo>
                    <a:pt x="0" y="0"/>
                  </a:moveTo>
                  <a:lnTo>
                    <a:pt x="204975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3" name="Shape 704">
              <a:extLst>
                <a:ext uri="{FF2B5EF4-FFF2-40B4-BE49-F238E27FC236}">
                  <a16:creationId xmlns:a16="http://schemas.microsoft.com/office/drawing/2014/main" id="{051B6137-641A-926B-6105-84746515FE15}"/>
                </a:ext>
              </a:extLst>
            </p:cNvPr>
            <p:cNvSpPr/>
            <p:nvPr/>
          </p:nvSpPr>
          <p:spPr>
            <a:xfrm>
              <a:off x="4694401" y="849342"/>
              <a:ext cx="43225" cy="31466"/>
            </a:xfrm>
            <a:custGeom>
              <a:avLst/>
              <a:gdLst/>
              <a:ahLst/>
              <a:cxnLst/>
              <a:rect l="0" t="0" r="0" b="0"/>
              <a:pathLst>
                <a:path w="43225" h="31466">
                  <a:moveTo>
                    <a:pt x="0" y="0"/>
                  </a:moveTo>
                  <a:lnTo>
                    <a:pt x="43225" y="15733"/>
                  </a:lnTo>
                  <a:lnTo>
                    <a:pt x="0" y="31466"/>
                  </a:lnTo>
                  <a:lnTo>
                    <a:pt x="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44546A"/>
            </a:lnRef>
            <a:fillRef idx="1">
              <a:srgbClr val="44546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4" name="Shape 706">
              <a:extLst>
                <a:ext uri="{FF2B5EF4-FFF2-40B4-BE49-F238E27FC236}">
                  <a16:creationId xmlns:a16="http://schemas.microsoft.com/office/drawing/2014/main" id="{F28C2B69-2BD4-EEB8-C248-B141EBA2BE05}"/>
                </a:ext>
              </a:extLst>
            </p:cNvPr>
            <p:cNvSpPr/>
            <p:nvPr/>
          </p:nvSpPr>
          <p:spPr>
            <a:xfrm>
              <a:off x="4032179" y="1585750"/>
              <a:ext cx="1127146" cy="605070"/>
            </a:xfrm>
            <a:custGeom>
              <a:avLst/>
              <a:gdLst/>
              <a:ahLst/>
              <a:cxnLst/>
              <a:rect l="0" t="0" r="0" b="0"/>
              <a:pathLst>
                <a:path w="1127146" h="605070">
                  <a:moveTo>
                    <a:pt x="1127146" y="0"/>
                  </a:moveTo>
                  <a:lnTo>
                    <a:pt x="0" y="60507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5" name="Shape 707">
              <a:extLst>
                <a:ext uri="{FF2B5EF4-FFF2-40B4-BE49-F238E27FC236}">
                  <a16:creationId xmlns:a16="http://schemas.microsoft.com/office/drawing/2014/main" id="{2DFDD33D-F642-3B87-EFEF-9A2AD7902470}"/>
                </a:ext>
              </a:extLst>
            </p:cNvPr>
            <p:cNvSpPr/>
            <p:nvPr/>
          </p:nvSpPr>
          <p:spPr>
            <a:xfrm>
              <a:off x="3994094" y="2176958"/>
              <a:ext cx="45526" cy="34306"/>
            </a:xfrm>
            <a:custGeom>
              <a:avLst/>
              <a:gdLst/>
              <a:ahLst/>
              <a:cxnLst/>
              <a:rect l="0" t="0" r="0" b="0"/>
              <a:pathLst>
                <a:path w="45526" h="34306">
                  <a:moveTo>
                    <a:pt x="30643" y="0"/>
                  </a:moveTo>
                  <a:lnTo>
                    <a:pt x="45526" y="27724"/>
                  </a:lnTo>
                  <a:lnTo>
                    <a:pt x="0" y="34306"/>
                  </a:lnTo>
                  <a:lnTo>
                    <a:pt x="30643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44546A"/>
            </a:lnRef>
            <a:fillRef idx="1">
              <a:srgbClr val="44546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01D88EB-782D-8EE7-1FFA-653C8AF9D7A0}"/>
                </a:ext>
              </a:extLst>
            </p:cNvPr>
            <p:cNvSpPr/>
            <p:nvPr/>
          </p:nvSpPr>
          <p:spPr>
            <a:xfrm>
              <a:off x="2852475" y="623749"/>
              <a:ext cx="2263293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 dirty="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Drill</a:t>
              </a:r>
              <a:r>
                <a:rPr lang="en-IN" sz="1400" b="1" spc="-45" dirty="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 dirty="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Down</a:t>
              </a:r>
              <a:r>
                <a:rPr lang="en-IN" sz="1400" b="1" spc="-45" dirty="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 dirty="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into</a:t>
              </a:r>
              <a:r>
                <a:rPr lang="en-IN" sz="1400" b="1" spc="-45" dirty="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 dirty="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detail</a:t>
              </a:r>
              <a:endParaRPr lang="en-IN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8DD7335-5FE8-2517-6E41-D05D37E935B0}"/>
                </a:ext>
              </a:extLst>
            </p:cNvPr>
            <p:cNvSpPr/>
            <p:nvPr/>
          </p:nvSpPr>
          <p:spPr>
            <a:xfrm rot="-1708507">
              <a:off x="3829862" y="1346580"/>
              <a:ext cx="1659122" cy="2837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Drill</a:t>
              </a:r>
              <a:r>
                <a:rPr lang="en-IN" sz="1400" b="1" spc="-88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Down</a:t>
              </a:r>
              <a:r>
                <a:rPr lang="en-IN" sz="1400" b="1" spc="-88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into</a:t>
              </a:r>
              <a:r>
                <a:rPr lang="en-IN" sz="1400" b="1" spc="-8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060E1B4-E5FC-2E8B-D922-3BCE958772AB}"/>
                </a:ext>
              </a:extLst>
            </p:cNvPr>
            <p:cNvSpPr/>
            <p:nvPr/>
          </p:nvSpPr>
          <p:spPr>
            <a:xfrm rot="-1708507">
              <a:off x="3993719" y="1782054"/>
              <a:ext cx="604685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detail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68EDD79A-4127-ACF3-C9EC-9C0245107AEA}"/>
              </a:ext>
            </a:extLst>
          </p:cNvPr>
          <p:cNvSpPr txBox="1"/>
          <p:nvPr/>
        </p:nvSpPr>
        <p:spPr>
          <a:xfrm>
            <a:off x="3979940" y="1161020"/>
            <a:ext cx="31006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Sales across the Date Dimension</a:t>
            </a:r>
            <a:endParaRPr lang="en-IN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9602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FB71E-A245-D481-0187-75208C5DA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Reporting</a:t>
            </a:r>
            <a:r>
              <a:rPr lang="en-IN" sz="3600" b="1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 Analytics </a:t>
            </a:r>
            <a:r>
              <a:rPr lang="en-IN" sz="3600" b="1" dirty="0">
                <a:solidFill>
                  <a:schemeClr val="tx1"/>
                </a:solidFill>
                <a:latin typeface="Comic Sans MS" panose="030F0702030302020204" pitchFamily="66" charset="0"/>
              </a:rPr>
              <a:t>for Sales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BD8F438-50AA-452E-5D6C-C119D381D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456474"/>
              </p:ext>
            </p:extLst>
          </p:nvPr>
        </p:nvGraphicFramePr>
        <p:xfrm>
          <a:off x="1235075" y="2241074"/>
          <a:ext cx="2620010" cy="15697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9050">
                  <a:extLst>
                    <a:ext uri="{9D8B030D-6E8A-4147-A177-3AD203B41FA5}">
                      <a16:colId xmlns:a16="http://schemas.microsoft.com/office/drawing/2014/main" val="2596899657"/>
                    </a:ext>
                  </a:extLst>
                </a:gridCol>
                <a:gridCol w="1330960">
                  <a:extLst>
                    <a:ext uri="{9D8B030D-6E8A-4147-A177-3AD203B41FA5}">
                      <a16:colId xmlns:a16="http://schemas.microsoft.com/office/drawing/2014/main" val="2667668095"/>
                    </a:ext>
                  </a:extLst>
                </a:gridCol>
              </a:tblGrid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State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Sales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493439319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KR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30000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470161599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MR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40000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98479896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MP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50000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325927506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0AB36E85-77BA-C75F-C092-E28AF9AC6512}"/>
              </a:ext>
            </a:extLst>
          </p:cNvPr>
          <p:cNvGrpSpPr/>
          <p:nvPr/>
        </p:nvGrpSpPr>
        <p:grpSpPr>
          <a:xfrm>
            <a:off x="3855085" y="2241074"/>
            <a:ext cx="4646927" cy="1590042"/>
            <a:chOff x="0" y="0"/>
            <a:chExt cx="4647200" cy="1590500"/>
          </a:xfrm>
        </p:grpSpPr>
        <p:sp>
          <p:nvSpPr>
            <p:cNvPr id="8" name="Shape 10053">
              <a:extLst>
                <a:ext uri="{FF2B5EF4-FFF2-40B4-BE49-F238E27FC236}">
                  <a16:creationId xmlns:a16="http://schemas.microsoft.com/office/drawing/2014/main" id="{2AF41DE5-3B9D-0679-657A-5A69DE189F57}"/>
                </a:ext>
              </a:extLst>
            </p:cNvPr>
            <p:cNvSpPr/>
            <p:nvPr/>
          </p:nvSpPr>
          <p:spPr>
            <a:xfrm>
              <a:off x="2084500" y="4750"/>
              <a:ext cx="892300" cy="392400"/>
            </a:xfrm>
            <a:custGeom>
              <a:avLst/>
              <a:gdLst/>
              <a:ahLst/>
              <a:cxnLst/>
              <a:rect l="0" t="0" r="0" b="0"/>
              <a:pathLst>
                <a:path w="892300" h="392400">
                  <a:moveTo>
                    <a:pt x="0" y="0"/>
                  </a:moveTo>
                  <a:lnTo>
                    <a:pt x="892300" y="0"/>
                  </a:lnTo>
                  <a:lnTo>
                    <a:pt x="89230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" name="Shape 10054">
              <a:extLst>
                <a:ext uri="{FF2B5EF4-FFF2-40B4-BE49-F238E27FC236}">
                  <a16:creationId xmlns:a16="http://schemas.microsoft.com/office/drawing/2014/main" id="{1CF61B08-7BAD-EDEF-32AE-500A05F99078}"/>
                </a:ext>
              </a:extLst>
            </p:cNvPr>
            <p:cNvSpPr/>
            <p:nvPr/>
          </p:nvSpPr>
          <p:spPr>
            <a:xfrm>
              <a:off x="2976800" y="4750"/>
              <a:ext cx="832825" cy="392400"/>
            </a:xfrm>
            <a:custGeom>
              <a:avLst/>
              <a:gdLst/>
              <a:ahLst/>
              <a:cxnLst/>
              <a:rect l="0" t="0" r="0" b="0"/>
              <a:pathLst>
                <a:path w="832825" h="392400">
                  <a:moveTo>
                    <a:pt x="0" y="0"/>
                  </a:moveTo>
                  <a:lnTo>
                    <a:pt x="832825" y="0"/>
                  </a:lnTo>
                  <a:lnTo>
                    <a:pt x="832825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" name="Shape 10055">
              <a:extLst>
                <a:ext uri="{FF2B5EF4-FFF2-40B4-BE49-F238E27FC236}">
                  <a16:creationId xmlns:a16="http://schemas.microsoft.com/office/drawing/2014/main" id="{4683DD1F-DE0A-7EC0-8D74-1E25499F6CD0}"/>
                </a:ext>
              </a:extLst>
            </p:cNvPr>
            <p:cNvSpPr/>
            <p:nvPr/>
          </p:nvSpPr>
          <p:spPr>
            <a:xfrm>
              <a:off x="3809625" y="4750"/>
              <a:ext cx="832825" cy="392400"/>
            </a:xfrm>
            <a:custGeom>
              <a:avLst/>
              <a:gdLst/>
              <a:ahLst/>
              <a:cxnLst/>
              <a:rect l="0" t="0" r="0" b="0"/>
              <a:pathLst>
                <a:path w="832825" h="392400">
                  <a:moveTo>
                    <a:pt x="0" y="0"/>
                  </a:moveTo>
                  <a:lnTo>
                    <a:pt x="832825" y="0"/>
                  </a:lnTo>
                  <a:lnTo>
                    <a:pt x="832825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" name="Shape 746">
              <a:extLst>
                <a:ext uri="{FF2B5EF4-FFF2-40B4-BE49-F238E27FC236}">
                  <a16:creationId xmlns:a16="http://schemas.microsoft.com/office/drawing/2014/main" id="{10D5A8E4-384C-4A4E-F3C7-DA05F427594E}"/>
                </a:ext>
              </a:extLst>
            </p:cNvPr>
            <p:cNvSpPr/>
            <p:nvPr/>
          </p:nvSpPr>
          <p:spPr>
            <a:xfrm>
              <a:off x="2084500" y="0"/>
              <a:ext cx="0" cy="1590500"/>
            </a:xfrm>
            <a:custGeom>
              <a:avLst/>
              <a:gdLst/>
              <a:ahLst/>
              <a:cxnLst/>
              <a:rect l="0" t="0" r="0" b="0"/>
              <a:pathLst>
                <a:path h="1590500">
                  <a:moveTo>
                    <a:pt x="0" y="0"/>
                  </a:moveTo>
                  <a:lnTo>
                    <a:pt x="0" y="1590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Shape 747">
              <a:extLst>
                <a:ext uri="{FF2B5EF4-FFF2-40B4-BE49-F238E27FC236}">
                  <a16:creationId xmlns:a16="http://schemas.microsoft.com/office/drawing/2014/main" id="{562418B5-1526-EE87-374D-87E97E88590F}"/>
                </a:ext>
              </a:extLst>
            </p:cNvPr>
            <p:cNvSpPr/>
            <p:nvPr/>
          </p:nvSpPr>
          <p:spPr>
            <a:xfrm>
              <a:off x="2976800" y="0"/>
              <a:ext cx="0" cy="1590500"/>
            </a:xfrm>
            <a:custGeom>
              <a:avLst/>
              <a:gdLst/>
              <a:ahLst/>
              <a:cxnLst/>
              <a:rect l="0" t="0" r="0" b="0"/>
              <a:pathLst>
                <a:path h="1590500">
                  <a:moveTo>
                    <a:pt x="0" y="0"/>
                  </a:moveTo>
                  <a:lnTo>
                    <a:pt x="0" y="1590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Shape 748">
              <a:extLst>
                <a:ext uri="{FF2B5EF4-FFF2-40B4-BE49-F238E27FC236}">
                  <a16:creationId xmlns:a16="http://schemas.microsoft.com/office/drawing/2014/main" id="{CC81B0E0-FB17-B6FB-7E29-2ABDF91D3394}"/>
                </a:ext>
              </a:extLst>
            </p:cNvPr>
            <p:cNvSpPr/>
            <p:nvPr/>
          </p:nvSpPr>
          <p:spPr>
            <a:xfrm>
              <a:off x="3809625" y="0"/>
              <a:ext cx="0" cy="1590500"/>
            </a:xfrm>
            <a:custGeom>
              <a:avLst/>
              <a:gdLst/>
              <a:ahLst/>
              <a:cxnLst/>
              <a:rect l="0" t="0" r="0" b="0"/>
              <a:pathLst>
                <a:path h="1590500">
                  <a:moveTo>
                    <a:pt x="0" y="0"/>
                  </a:moveTo>
                  <a:lnTo>
                    <a:pt x="0" y="1590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Shape 749">
              <a:extLst>
                <a:ext uri="{FF2B5EF4-FFF2-40B4-BE49-F238E27FC236}">
                  <a16:creationId xmlns:a16="http://schemas.microsoft.com/office/drawing/2014/main" id="{D9E2FEC4-71C9-A865-6520-E19E8115D751}"/>
                </a:ext>
              </a:extLst>
            </p:cNvPr>
            <p:cNvSpPr/>
            <p:nvPr/>
          </p:nvSpPr>
          <p:spPr>
            <a:xfrm>
              <a:off x="4642450" y="0"/>
              <a:ext cx="0" cy="1590500"/>
            </a:xfrm>
            <a:custGeom>
              <a:avLst/>
              <a:gdLst/>
              <a:ahLst/>
              <a:cxnLst/>
              <a:rect l="0" t="0" r="0" b="0"/>
              <a:pathLst>
                <a:path h="1590500">
                  <a:moveTo>
                    <a:pt x="0" y="0"/>
                  </a:moveTo>
                  <a:lnTo>
                    <a:pt x="0" y="1590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Shape 750">
              <a:extLst>
                <a:ext uri="{FF2B5EF4-FFF2-40B4-BE49-F238E27FC236}">
                  <a16:creationId xmlns:a16="http://schemas.microsoft.com/office/drawing/2014/main" id="{C9AE95F7-F136-A12B-97FD-4E10D9BF20FC}"/>
                </a:ext>
              </a:extLst>
            </p:cNvPr>
            <p:cNvSpPr/>
            <p:nvPr/>
          </p:nvSpPr>
          <p:spPr>
            <a:xfrm>
              <a:off x="2079750" y="47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Shape 751">
              <a:extLst>
                <a:ext uri="{FF2B5EF4-FFF2-40B4-BE49-F238E27FC236}">
                  <a16:creationId xmlns:a16="http://schemas.microsoft.com/office/drawing/2014/main" id="{ECB6A818-CB6F-7F41-CF49-BEE76340DA9A}"/>
                </a:ext>
              </a:extLst>
            </p:cNvPr>
            <p:cNvSpPr/>
            <p:nvPr/>
          </p:nvSpPr>
          <p:spPr>
            <a:xfrm>
              <a:off x="2079750" y="3971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Shape 752">
              <a:extLst>
                <a:ext uri="{FF2B5EF4-FFF2-40B4-BE49-F238E27FC236}">
                  <a16:creationId xmlns:a16="http://schemas.microsoft.com/office/drawing/2014/main" id="{2D641860-F8BB-F84F-52DD-57CE84F37E46}"/>
                </a:ext>
              </a:extLst>
            </p:cNvPr>
            <p:cNvSpPr/>
            <p:nvPr/>
          </p:nvSpPr>
          <p:spPr>
            <a:xfrm>
              <a:off x="2079750" y="7933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Shape 753">
              <a:extLst>
                <a:ext uri="{FF2B5EF4-FFF2-40B4-BE49-F238E27FC236}">
                  <a16:creationId xmlns:a16="http://schemas.microsoft.com/office/drawing/2014/main" id="{FEBCD5B2-BE53-DA96-8D52-FA200D6F2FCC}"/>
                </a:ext>
              </a:extLst>
            </p:cNvPr>
            <p:cNvSpPr/>
            <p:nvPr/>
          </p:nvSpPr>
          <p:spPr>
            <a:xfrm>
              <a:off x="2079750" y="11895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Shape 754">
              <a:extLst>
                <a:ext uri="{FF2B5EF4-FFF2-40B4-BE49-F238E27FC236}">
                  <a16:creationId xmlns:a16="http://schemas.microsoft.com/office/drawing/2014/main" id="{98C7F5DA-8C4C-8810-3592-2912F37D5B23}"/>
                </a:ext>
              </a:extLst>
            </p:cNvPr>
            <p:cNvSpPr/>
            <p:nvPr/>
          </p:nvSpPr>
          <p:spPr>
            <a:xfrm>
              <a:off x="2079750" y="1585750"/>
              <a:ext cx="2567450" cy="0"/>
            </a:xfrm>
            <a:custGeom>
              <a:avLst/>
              <a:gdLst/>
              <a:ahLst/>
              <a:cxnLst/>
              <a:rect l="0" t="0" r="0" b="0"/>
              <a:pathLst>
                <a:path w="2567450">
                  <a:moveTo>
                    <a:pt x="0" y="0"/>
                  </a:moveTo>
                  <a:lnTo>
                    <a:pt x="2567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BDF6223-E4BD-A883-2CE4-1EAB02F21092}"/>
                </a:ext>
              </a:extLst>
            </p:cNvPr>
            <p:cNvSpPr/>
            <p:nvPr/>
          </p:nvSpPr>
          <p:spPr>
            <a:xfrm>
              <a:off x="2170225" y="85675"/>
              <a:ext cx="559734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State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57F2E2A-0EAA-EA32-70C9-C008AF545F55}"/>
                </a:ext>
              </a:extLst>
            </p:cNvPr>
            <p:cNvSpPr/>
            <p:nvPr/>
          </p:nvSpPr>
          <p:spPr>
            <a:xfrm>
              <a:off x="3062525" y="85675"/>
              <a:ext cx="800464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District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43BDD67-C142-3A5D-A3AE-1D95479A9E96}"/>
                </a:ext>
              </a:extLst>
            </p:cNvPr>
            <p:cNvSpPr/>
            <p:nvPr/>
          </p:nvSpPr>
          <p:spPr>
            <a:xfrm>
              <a:off x="3895350" y="85675"/>
              <a:ext cx="544127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Sales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5365A7B-38FE-44D6-163B-F3CF6436A9B6}"/>
                </a:ext>
              </a:extLst>
            </p:cNvPr>
            <p:cNvSpPr/>
            <p:nvPr/>
          </p:nvSpPr>
          <p:spPr>
            <a:xfrm>
              <a:off x="2170225" y="478075"/>
              <a:ext cx="313328" cy="2837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KR</a:t>
              </a:r>
              <a:endParaRPr lang="en-IN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3A5DB84-FA30-B267-E24B-7593EC9C7414}"/>
                </a:ext>
              </a:extLst>
            </p:cNvPr>
            <p:cNvSpPr/>
            <p:nvPr/>
          </p:nvSpPr>
          <p:spPr>
            <a:xfrm>
              <a:off x="3062525" y="492605"/>
              <a:ext cx="433457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dirty="0" err="1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Mys</a:t>
              </a:r>
              <a:endParaRPr lang="en-IN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41FE01-7A3C-5CB2-F407-7F6BA41FE9E0}"/>
                </a:ext>
              </a:extLst>
            </p:cNvPr>
            <p:cNvSpPr/>
            <p:nvPr/>
          </p:nvSpPr>
          <p:spPr>
            <a:xfrm>
              <a:off x="3895350" y="492605"/>
              <a:ext cx="657398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10000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BCA2B21-9F88-97EF-7953-043D042BE091}"/>
                </a:ext>
              </a:extLst>
            </p:cNvPr>
            <p:cNvSpPr/>
            <p:nvPr/>
          </p:nvSpPr>
          <p:spPr>
            <a:xfrm>
              <a:off x="2170225" y="874274"/>
              <a:ext cx="31332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KR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5FB87A0-1907-4B63-8B12-C05A6B1F8B3C}"/>
                </a:ext>
              </a:extLst>
            </p:cNvPr>
            <p:cNvSpPr/>
            <p:nvPr/>
          </p:nvSpPr>
          <p:spPr>
            <a:xfrm>
              <a:off x="3062525" y="888805"/>
              <a:ext cx="420451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Ban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D2E87EF-E3FC-8BEC-D0FE-F0609D17CBEE}"/>
                </a:ext>
              </a:extLst>
            </p:cNvPr>
            <p:cNvSpPr/>
            <p:nvPr/>
          </p:nvSpPr>
          <p:spPr>
            <a:xfrm>
              <a:off x="3895350" y="888805"/>
              <a:ext cx="525918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5000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9002607-1040-0D3E-289D-DE52FDD39AE2}"/>
                </a:ext>
              </a:extLst>
            </p:cNvPr>
            <p:cNvSpPr/>
            <p:nvPr/>
          </p:nvSpPr>
          <p:spPr>
            <a:xfrm>
              <a:off x="2170225" y="1270474"/>
              <a:ext cx="31332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KR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E31248C-8EF1-522D-E3B6-4262B0D89474}"/>
                </a:ext>
              </a:extLst>
            </p:cNvPr>
            <p:cNvSpPr/>
            <p:nvPr/>
          </p:nvSpPr>
          <p:spPr>
            <a:xfrm>
              <a:off x="3062525" y="1285005"/>
              <a:ext cx="341468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Bel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A2C5438-037A-4073-6E3C-070EBBA5025C}"/>
                </a:ext>
              </a:extLst>
            </p:cNvPr>
            <p:cNvSpPr/>
            <p:nvPr/>
          </p:nvSpPr>
          <p:spPr>
            <a:xfrm>
              <a:off x="3895350" y="1285005"/>
              <a:ext cx="657398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15000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2" name="Shape 768">
              <a:extLst>
                <a:ext uri="{FF2B5EF4-FFF2-40B4-BE49-F238E27FC236}">
                  <a16:creationId xmlns:a16="http://schemas.microsoft.com/office/drawing/2014/main" id="{2AA97889-3FCD-CC34-F132-B53F1C8127A7}"/>
                </a:ext>
              </a:extLst>
            </p:cNvPr>
            <p:cNvSpPr/>
            <p:nvPr/>
          </p:nvSpPr>
          <p:spPr>
            <a:xfrm>
              <a:off x="0" y="865075"/>
              <a:ext cx="2049750" cy="0"/>
            </a:xfrm>
            <a:custGeom>
              <a:avLst/>
              <a:gdLst/>
              <a:ahLst/>
              <a:cxnLst/>
              <a:rect l="0" t="0" r="0" b="0"/>
              <a:pathLst>
                <a:path w="2049750">
                  <a:moveTo>
                    <a:pt x="0" y="0"/>
                  </a:moveTo>
                  <a:lnTo>
                    <a:pt x="204975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3" name="Shape 769">
              <a:extLst>
                <a:ext uri="{FF2B5EF4-FFF2-40B4-BE49-F238E27FC236}">
                  <a16:creationId xmlns:a16="http://schemas.microsoft.com/office/drawing/2014/main" id="{BF10E570-F93A-931E-8490-74F1FD5F7E4C}"/>
                </a:ext>
              </a:extLst>
            </p:cNvPr>
            <p:cNvSpPr/>
            <p:nvPr/>
          </p:nvSpPr>
          <p:spPr>
            <a:xfrm>
              <a:off x="2049750" y="849342"/>
              <a:ext cx="43225" cy="31466"/>
            </a:xfrm>
            <a:custGeom>
              <a:avLst/>
              <a:gdLst/>
              <a:ahLst/>
              <a:cxnLst/>
              <a:rect l="0" t="0" r="0" b="0"/>
              <a:pathLst>
                <a:path w="43225" h="31466">
                  <a:moveTo>
                    <a:pt x="0" y="0"/>
                  </a:moveTo>
                  <a:lnTo>
                    <a:pt x="43225" y="15733"/>
                  </a:lnTo>
                  <a:lnTo>
                    <a:pt x="0" y="31466"/>
                  </a:lnTo>
                  <a:lnTo>
                    <a:pt x="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44546A"/>
            </a:lnRef>
            <a:fillRef idx="1">
              <a:srgbClr val="44546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6B7EA87-5003-7E05-33BD-E900953D3223}"/>
                </a:ext>
              </a:extLst>
            </p:cNvPr>
            <p:cNvSpPr/>
            <p:nvPr/>
          </p:nvSpPr>
          <p:spPr>
            <a:xfrm>
              <a:off x="207825" y="623749"/>
              <a:ext cx="2263293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Drill</a:t>
              </a:r>
              <a:r>
                <a:rPr lang="en-IN" sz="1400" b="1" spc="-45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Down</a:t>
              </a:r>
              <a:r>
                <a:rPr lang="en-IN" sz="1400" b="1" spc="-45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into</a:t>
              </a:r>
              <a:r>
                <a:rPr lang="en-IN" sz="1400" b="1" spc="-45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detail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6519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EE3CD-E814-8686-91B8-13C1B9710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727" y="681037"/>
            <a:ext cx="10515600" cy="729916"/>
          </a:xfrm>
        </p:spPr>
        <p:txBody>
          <a:bodyPr>
            <a:normAutofit/>
          </a:bodyPr>
          <a:lstStyle/>
          <a:p>
            <a:r>
              <a:rPr lang="en-IN" sz="3600" b="1" spc="3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159B5-9C30-0069-66CA-904C0DAAB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About Swiggy.com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Process flow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❖  Business Model of Swiggy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Food Delivery Dimensional Model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OLTP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Dimension and Fact Tables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Analytics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BA16F-D311-475E-474F-E173B50F8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9516" y="1909011"/>
            <a:ext cx="4011715" cy="225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842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295DE-D242-983E-8155-F3C1DBEB6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840" y="54133"/>
            <a:ext cx="7589520" cy="1447800"/>
          </a:xfrm>
        </p:spPr>
        <p:txBody>
          <a:bodyPr>
            <a:noAutofit/>
          </a:bodyPr>
          <a:lstStyle/>
          <a:p>
            <a:r>
              <a:rPr lang="en-IN" sz="3600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Delivery </a:t>
            </a:r>
            <a:r>
              <a:rPr lang="en-IN" sz="3600" dirty="0">
                <a:latin typeface="Comic Sans MS" panose="030F0702030302020204" pitchFamily="66" charset="0"/>
                <a:ea typeface="Cambria Math" panose="02040503050406030204" pitchFamily="18" charset="0"/>
              </a:rPr>
              <a:t>Dimensional Model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BC33B8C-2EC5-90A1-14CB-76F5690B55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8360609"/>
              </p:ext>
            </p:extLst>
          </p:nvPr>
        </p:nvGraphicFramePr>
        <p:xfrm>
          <a:off x="1859280" y="2240676"/>
          <a:ext cx="2392680" cy="30403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2680">
                  <a:extLst>
                    <a:ext uri="{9D8B030D-6E8A-4147-A177-3AD203B41FA5}">
                      <a16:colId xmlns:a16="http://schemas.microsoft.com/office/drawing/2014/main" val="1356513300"/>
                    </a:ext>
                  </a:extLst>
                </a:gridCol>
              </a:tblGrid>
              <a:tr h="3246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Delivery Fact Table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961405245"/>
                  </a:ext>
                </a:extLst>
              </a:tr>
              <a:tr h="3611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Date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914558742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Customer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2186400124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Restaurant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131752821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Delivery Employee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778388903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Pickup Time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753131793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Delivered Time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707044733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Total Delivery Time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401715461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EB53AB3-5EEC-B411-61A1-5A318E40EAA6}"/>
              </a:ext>
            </a:extLst>
          </p:cNvPr>
          <p:cNvSpPr txBox="1"/>
          <p:nvPr/>
        </p:nvSpPr>
        <p:spPr>
          <a:xfrm>
            <a:off x="7299960" y="1722972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omic Sans MS" panose="030F0702030302020204" pitchFamily="66" charset="0"/>
                <a:ea typeface="Cambria Math" panose="02040503050406030204" pitchFamily="18" charset="0"/>
              </a:rPr>
              <a:t>Dimensions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23ED7E8-7F90-4649-9F5B-500D67950B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5769527"/>
              </p:ext>
            </p:extLst>
          </p:nvPr>
        </p:nvGraphicFramePr>
        <p:xfrm>
          <a:off x="6864667" y="2323147"/>
          <a:ext cx="2882265" cy="287543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82265">
                  <a:extLst>
                    <a:ext uri="{9D8B030D-6E8A-4147-A177-3AD203B41FA5}">
                      <a16:colId xmlns:a16="http://schemas.microsoft.com/office/drawing/2014/main" val="1543249732"/>
                    </a:ext>
                  </a:extLst>
                </a:gridCol>
              </a:tblGrid>
              <a:tr h="5208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Delivery Employee Dimension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981712394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Delivery Employee ID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574414435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Login Id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597557391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Name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500698872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Age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533400114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>
                          <a:effectLst/>
                        </a:rPr>
                        <a:t>Phone Number</a:t>
                      </a:r>
                      <a:endParaRPr lang="en-IN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1053934964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dirty="0">
                          <a:effectLst/>
                        </a:rPr>
                        <a:t>Address</a:t>
                      </a:r>
                      <a:endParaRPr lang="en-IN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0" marB="0" anchor="ctr"/>
                </a:tc>
                <a:extLst>
                  <a:ext uri="{0D108BD9-81ED-4DB2-BD59-A6C34878D82A}">
                    <a16:rowId xmlns:a16="http://schemas.microsoft.com/office/drawing/2014/main" val="366950549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4F025D9-0D09-7816-F3F1-64DD00ABB2B5}"/>
              </a:ext>
            </a:extLst>
          </p:cNvPr>
          <p:cNvSpPr txBox="1"/>
          <p:nvPr/>
        </p:nvSpPr>
        <p:spPr>
          <a:xfrm>
            <a:off x="1722120" y="5569882"/>
            <a:ext cx="731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ea typeface="Cambria Math" panose="02040503050406030204" pitchFamily="18" charset="0"/>
              </a:rPr>
              <a:t>All the other dimension tables are already made for Sales Fact Table and can be used here.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B15DB8-068E-686A-7684-DD8BBAC0E5C5}"/>
              </a:ext>
            </a:extLst>
          </p:cNvPr>
          <p:cNvSpPr txBox="1"/>
          <p:nvPr/>
        </p:nvSpPr>
        <p:spPr>
          <a:xfrm>
            <a:off x="1783080" y="1690240"/>
            <a:ext cx="2545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omic Sans MS" panose="030F0702030302020204" pitchFamily="66" charset="0"/>
                <a:ea typeface="Cambria Math" panose="02040503050406030204" pitchFamily="18" charset="0"/>
              </a:rPr>
              <a:t>Facts</a:t>
            </a:r>
          </a:p>
        </p:txBody>
      </p:sp>
    </p:spTree>
    <p:extLst>
      <p:ext uri="{BB962C8B-B14F-4D97-AF65-F5344CB8AC3E}">
        <p14:creationId xmlns:p14="http://schemas.microsoft.com/office/powerpoint/2010/main" val="261670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941D-8258-E27B-6CBD-D1CFE6146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Delivery </a:t>
            </a:r>
            <a:r>
              <a:rPr lang="en-IN" sz="3600" dirty="0">
                <a:latin typeface="Comic Sans MS" panose="030F0702030302020204" pitchFamily="66" charset="0"/>
                <a:ea typeface="Cambria Math" panose="02040503050406030204" pitchFamily="18" charset="0"/>
              </a:rPr>
              <a:t>|Star Schema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DAB0724-CDFC-4AF3-597C-613F14046176}"/>
              </a:ext>
            </a:extLst>
          </p:cNvPr>
          <p:cNvGrpSpPr/>
          <p:nvPr/>
        </p:nvGrpSpPr>
        <p:grpSpPr>
          <a:xfrm>
            <a:off x="2275046" y="2093913"/>
            <a:ext cx="7641908" cy="3651567"/>
            <a:chOff x="0" y="0"/>
            <a:chExt cx="9430008" cy="4255700"/>
          </a:xfrm>
        </p:grpSpPr>
        <p:sp>
          <p:nvSpPr>
            <p:cNvPr id="5" name="Shape 10099">
              <a:extLst>
                <a:ext uri="{FF2B5EF4-FFF2-40B4-BE49-F238E27FC236}">
                  <a16:creationId xmlns:a16="http://schemas.microsoft.com/office/drawing/2014/main" id="{FB966CDF-7C1E-D7EE-6E7B-DDB0DEC159A3}"/>
                </a:ext>
              </a:extLst>
            </p:cNvPr>
            <p:cNvSpPr/>
            <p:nvPr/>
          </p:nvSpPr>
          <p:spPr>
            <a:xfrm>
              <a:off x="107075" y="48550"/>
              <a:ext cx="1705100" cy="392400"/>
            </a:xfrm>
            <a:custGeom>
              <a:avLst/>
              <a:gdLst/>
              <a:ahLst/>
              <a:cxnLst/>
              <a:rect l="0" t="0" r="0" b="0"/>
              <a:pathLst>
                <a:path w="1705100" h="392400">
                  <a:moveTo>
                    <a:pt x="0" y="0"/>
                  </a:moveTo>
                  <a:lnTo>
                    <a:pt x="1705100" y="0"/>
                  </a:lnTo>
                  <a:lnTo>
                    <a:pt x="170510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" name="Shape 844">
              <a:extLst>
                <a:ext uri="{FF2B5EF4-FFF2-40B4-BE49-F238E27FC236}">
                  <a16:creationId xmlns:a16="http://schemas.microsoft.com/office/drawing/2014/main" id="{1CCA2682-1719-90D4-6B80-146A95850406}"/>
                </a:ext>
              </a:extLst>
            </p:cNvPr>
            <p:cNvSpPr/>
            <p:nvPr/>
          </p:nvSpPr>
          <p:spPr>
            <a:xfrm>
              <a:off x="107075" y="43800"/>
              <a:ext cx="0" cy="2221025"/>
            </a:xfrm>
            <a:custGeom>
              <a:avLst/>
              <a:gdLst/>
              <a:ahLst/>
              <a:cxnLst/>
              <a:rect l="0" t="0" r="0" b="0"/>
              <a:pathLst>
                <a:path h="2221025">
                  <a:moveTo>
                    <a:pt x="0" y="0"/>
                  </a:moveTo>
                  <a:lnTo>
                    <a:pt x="0" y="2221025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" name="Shape 845">
              <a:extLst>
                <a:ext uri="{FF2B5EF4-FFF2-40B4-BE49-F238E27FC236}">
                  <a16:creationId xmlns:a16="http://schemas.microsoft.com/office/drawing/2014/main" id="{71A17DA3-19EF-33BB-610A-9F513E3D7917}"/>
                </a:ext>
              </a:extLst>
            </p:cNvPr>
            <p:cNvSpPr/>
            <p:nvPr/>
          </p:nvSpPr>
          <p:spPr>
            <a:xfrm>
              <a:off x="1812175" y="43800"/>
              <a:ext cx="0" cy="2221025"/>
            </a:xfrm>
            <a:custGeom>
              <a:avLst/>
              <a:gdLst/>
              <a:ahLst/>
              <a:cxnLst/>
              <a:rect l="0" t="0" r="0" b="0"/>
              <a:pathLst>
                <a:path h="2221025">
                  <a:moveTo>
                    <a:pt x="0" y="0"/>
                  </a:moveTo>
                  <a:lnTo>
                    <a:pt x="0" y="2221025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Shape 846">
              <a:extLst>
                <a:ext uri="{FF2B5EF4-FFF2-40B4-BE49-F238E27FC236}">
                  <a16:creationId xmlns:a16="http://schemas.microsoft.com/office/drawing/2014/main" id="{9C42EE13-BE32-829D-A96A-94D504998BF0}"/>
                </a:ext>
              </a:extLst>
            </p:cNvPr>
            <p:cNvSpPr/>
            <p:nvPr/>
          </p:nvSpPr>
          <p:spPr>
            <a:xfrm>
              <a:off x="102325" y="48550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" name="Shape 847">
              <a:extLst>
                <a:ext uri="{FF2B5EF4-FFF2-40B4-BE49-F238E27FC236}">
                  <a16:creationId xmlns:a16="http://schemas.microsoft.com/office/drawing/2014/main" id="{761CD3CD-B6A5-7CDF-2B2C-C3A5ECF6CC66}"/>
                </a:ext>
              </a:extLst>
            </p:cNvPr>
            <p:cNvSpPr/>
            <p:nvPr/>
          </p:nvSpPr>
          <p:spPr>
            <a:xfrm>
              <a:off x="102325" y="440950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" name="Shape 848">
              <a:extLst>
                <a:ext uri="{FF2B5EF4-FFF2-40B4-BE49-F238E27FC236}">
                  <a16:creationId xmlns:a16="http://schemas.microsoft.com/office/drawing/2014/main" id="{7B35CACC-8E66-FA34-D85C-8F23B80E0B58}"/>
                </a:ext>
              </a:extLst>
            </p:cNvPr>
            <p:cNvSpPr/>
            <p:nvPr/>
          </p:nvSpPr>
          <p:spPr>
            <a:xfrm>
              <a:off x="102325" y="804775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" name="Shape 849">
              <a:extLst>
                <a:ext uri="{FF2B5EF4-FFF2-40B4-BE49-F238E27FC236}">
                  <a16:creationId xmlns:a16="http://schemas.microsoft.com/office/drawing/2014/main" id="{6E9C1F0C-2236-C547-8CF7-B84D2FCFB7D6}"/>
                </a:ext>
              </a:extLst>
            </p:cNvPr>
            <p:cNvSpPr/>
            <p:nvPr/>
          </p:nvSpPr>
          <p:spPr>
            <a:xfrm>
              <a:off x="102325" y="1168600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Shape 850">
              <a:extLst>
                <a:ext uri="{FF2B5EF4-FFF2-40B4-BE49-F238E27FC236}">
                  <a16:creationId xmlns:a16="http://schemas.microsoft.com/office/drawing/2014/main" id="{528F555B-FF44-CDFE-B206-B181F126E4B1}"/>
                </a:ext>
              </a:extLst>
            </p:cNvPr>
            <p:cNvSpPr/>
            <p:nvPr/>
          </p:nvSpPr>
          <p:spPr>
            <a:xfrm>
              <a:off x="102325" y="1532425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Shape 851">
              <a:extLst>
                <a:ext uri="{FF2B5EF4-FFF2-40B4-BE49-F238E27FC236}">
                  <a16:creationId xmlns:a16="http://schemas.microsoft.com/office/drawing/2014/main" id="{325DABE2-00F2-1004-53C8-86C42E4896B4}"/>
                </a:ext>
              </a:extLst>
            </p:cNvPr>
            <p:cNvSpPr/>
            <p:nvPr/>
          </p:nvSpPr>
          <p:spPr>
            <a:xfrm>
              <a:off x="102325" y="1896250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Shape 852">
              <a:extLst>
                <a:ext uri="{FF2B5EF4-FFF2-40B4-BE49-F238E27FC236}">
                  <a16:creationId xmlns:a16="http://schemas.microsoft.com/office/drawing/2014/main" id="{78A77352-2A75-E808-5F00-8D7DC4977E39}"/>
                </a:ext>
              </a:extLst>
            </p:cNvPr>
            <p:cNvSpPr/>
            <p:nvPr/>
          </p:nvSpPr>
          <p:spPr>
            <a:xfrm>
              <a:off x="102325" y="2260075"/>
              <a:ext cx="1714600" cy="0"/>
            </a:xfrm>
            <a:custGeom>
              <a:avLst/>
              <a:gdLst/>
              <a:ahLst/>
              <a:cxnLst/>
              <a:rect l="0" t="0" r="0" b="0"/>
              <a:pathLst>
                <a:path w="1714600">
                  <a:moveTo>
                    <a:pt x="0" y="0"/>
                  </a:moveTo>
                  <a:lnTo>
                    <a:pt x="17146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143B37-FBB7-B33B-D193-E1BBE3FFCF75}"/>
                </a:ext>
              </a:extLst>
            </p:cNvPr>
            <p:cNvSpPr/>
            <p:nvPr/>
          </p:nvSpPr>
          <p:spPr>
            <a:xfrm>
              <a:off x="192800" y="129474"/>
              <a:ext cx="170024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Date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9D9135D-C6C6-45B5-9F0E-BC464CA5B199}"/>
                </a:ext>
              </a:extLst>
            </p:cNvPr>
            <p:cNvSpPr/>
            <p:nvPr/>
          </p:nvSpPr>
          <p:spPr>
            <a:xfrm>
              <a:off x="192800" y="522560"/>
              <a:ext cx="691180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Date</a:t>
              </a:r>
              <a:r>
                <a:rPr lang="en-IN" sz="1200" spc="-4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9E923A6-1FF0-C061-A9B2-1D2B37C67A12}"/>
                </a:ext>
              </a:extLst>
            </p:cNvPr>
            <p:cNvSpPr/>
            <p:nvPr/>
          </p:nvSpPr>
          <p:spPr>
            <a:xfrm>
              <a:off x="192800" y="886385"/>
              <a:ext cx="437207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Date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980E248-4A0E-D76F-7E0D-7C63EE7691CB}"/>
                </a:ext>
              </a:extLst>
            </p:cNvPr>
            <p:cNvSpPr/>
            <p:nvPr/>
          </p:nvSpPr>
          <p:spPr>
            <a:xfrm>
              <a:off x="192800" y="1250210"/>
              <a:ext cx="600171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Month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1E7B6F1-8E8C-D2CB-A87A-1F848A23C17B}"/>
                </a:ext>
              </a:extLst>
            </p:cNvPr>
            <p:cNvSpPr/>
            <p:nvPr/>
          </p:nvSpPr>
          <p:spPr>
            <a:xfrm>
              <a:off x="192800" y="1614035"/>
              <a:ext cx="402141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Year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CCBBECC-013B-24C3-183B-7CA28BA107BD}"/>
                </a:ext>
              </a:extLst>
            </p:cNvPr>
            <p:cNvSpPr/>
            <p:nvPr/>
          </p:nvSpPr>
          <p:spPr>
            <a:xfrm>
              <a:off x="192800" y="1977861"/>
              <a:ext cx="136817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...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1" name="Shape 10116">
              <a:extLst>
                <a:ext uri="{FF2B5EF4-FFF2-40B4-BE49-F238E27FC236}">
                  <a16:creationId xmlns:a16="http://schemas.microsoft.com/office/drawing/2014/main" id="{0B734DD7-6A8F-DD09-7E7F-1C4689155B45}"/>
                </a:ext>
              </a:extLst>
            </p:cNvPr>
            <p:cNvSpPr/>
            <p:nvPr/>
          </p:nvSpPr>
          <p:spPr>
            <a:xfrm>
              <a:off x="6105350" y="4750"/>
              <a:ext cx="2392951" cy="392400"/>
            </a:xfrm>
            <a:custGeom>
              <a:avLst/>
              <a:gdLst/>
              <a:ahLst/>
              <a:cxnLst/>
              <a:rect l="0" t="0" r="0" b="0"/>
              <a:pathLst>
                <a:path w="2392951" h="392400">
                  <a:moveTo>
                    <a:pt x="0" y="0"/>
                  </a:moveTo>
                  <a:lnTo>
                    <a:pt x="2392951" y="0"/>
                  </a:lnTo>
                  <a:lnTo>
                    <a:pt x="2392951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2" name="Shape 860">
              <a:extLst>
                <a:ext uri="{FF2B5EF4-FFF2-40B4-BE49-F238E27FC236}">
                  <a16:creationId xmlns:a16="http://schemas.microsoft.com/office/drawing/2014/main" id="{A21005CE-613A-A0FB-26CC-47F000749292}"/>
                </a:ext>
              </a:extLst>
            </p:cNvPr>
            <p:cNvSpPr/>
            <p:nvPr/>
          </p:nvSpPr>
          <p:spPr>
            <a:xfrm>
              <a:off x="6105350" y="0"/>
              <a:ext cx="0" cy="1971500"/>
            </a:xfrm>
            <a:custGeom>
              <a:avLst/>
              <a:gdLst/>
              <a:ahLst/>
              <a:cxnLst/>
              <a:rect l="0" t="0" r="0" b="0"/>
              <a:pathLst>
                <a:path h="1971500">
                  <a:moveTo>
                    <a:pt x="0" y="0"/>
                  </a:moveTo>
                  <a:lnTo>
                    <a:pt x="0" y="1971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Shape 861">
              <a:extLst>
                <a:ext uri="{FF2B5EF4-FFF2-40B4-BE49-F238E27FC236}">
                  <a16:creationId xmlns:a16="http://schemas.microsoft.com/office/drawing/2014/main" id="{B7746AC8-0E84-1EB5-B1C3-6030ED81FBEA}"/>
                </a:ext>
              </a:extLst>
            </p:cNvPr>
            <p:cNvSpPr/>
            <p:nvPr/>
          </p:nvSpPr>
          <p:spPr>
            <a:xfrm>
              <a:off x="8498301" y="0"/>
              <a:ext cx="0" cy="1971500"/>
            </a:xfrm>
            <a:custGeom>
              <a:avLst/>
              <a:gdLst/>
              <a:ahLst/>
              <a:cxnLst/>
              <a:rect l="0" t="0" r="0" b="0"/>
              <a:pathLst>
                <a:path h="1971500">
                  <a:moveTo>
                    <a:pt x="0" y="0"/>
                  </a:moveTo>
                  <a:lnTo>
                    <a:pt x="0" y="19715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Shape 862">
              <a:extLst>
                <a:ext uri="{FF2B5EF4-FFF2-40B4-BE49-F238E27FC236}">
                  <a16:creationId xmlns:a16="http://schemas.microsoft.com/office/drawing/2014/main" id="{76483342-84F7-E3BE-A88B-48DABEA55472}"/>
                </a:ext>
              </a:extLst>
            </p:cNvPr>
            <p:cNvSpPr/>
            <p:nvPr/>
          </p:nvSpPr>
          <p:spPr>
            <a:xfrm>
              <a:off x="6100600" y="47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Shape 863">
              <a:extLst>
                <a:ext uri="{FF2B5EF4-FFF2-40B4-BE49-F238E27FC236}">
                  <a16:creationId xmlns:a16="http://schemas.microsoft.com/office/drawing/2014/main" id="{67480A9F-FC4D-8445-1E96-3DAC27322F1E}"/>
                </a:ext>
              </a:extLst>
            </p:cNvPr>
            <p:cNvSpPr/>
            <p:nvPr/>
          </p:nvSpPr>
          <p:spPr>
            <a:xfrm>
              <a:off x="6100600" y="3971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Shape 864">
              <a:extLst>
                <a:ext uri="{FF2B5EF4-FFF2-40B4-BE49-F238E27FC236}">
                  <a16:creationId xmlns:a16="http://schemas.microsoft.com/office/drawing/2014/main" id="{522D293D-24FD-E16B-6376-38D971709F5F}"/>
                </a:ext>
              </a:extLst>
            </p:cNvPr>
            <p:cNvSpPr/>
            <p:nvPr/>
          </p:nvSpPr>
          <p:spPr>
            <a:xfrm>
              <a:off x="6100600" y="7895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Shape 865">
              <a:extLst>
                <a:ext uri="{FF2B5EF4-FFF2-40B4-BE49-F238E27FC236}">
                  <a16:creationId xmlns:a16="http://schemas.microsoft.com/office/drawing/2014/main" id="{06370278-A027-EBCA-CBA6-DB399DF72CD5}"/>
                </a:ext>
              </a:extLst>
            </p:cNvPr>
            <p:cNvSpPr/>
            <p:nvPr/>
          </p:nvSpPr>
          <p:spPr>
            <a:xfrm>
              <a:off x="6100600" y="1181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Shape 866">
              <a:extLst>
                <a:ext uri="{FF2B5EF4-FFF2-40B4-BE49-F238E27FC236}">
                  <a16:creationId xmlns:a16="http://schemas.microsoft.com/office/drawing/2014/main" id="{956BA401-D6E2-550F-1FDE-3B06A9D33D3C}"/>
                </a:ext>
              </a:extLst>
            </p:cNvPr>
            <p:cNvSpPr/>
            <p:nvPr/>
          </p:nvSpPr>
          <p:spPr>
            <a:xfrm>
              <a:off x="6100600" y="15743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Shape 867">
              <a:extLst>
                <a:ext uri="{FF2B5EF4-FFF2-40B4-BE49-F238E27FC236}">
                  <a16:creationId xmlns:a16="http://schemas.microsoft.com/office/drawing/2014/main" id="{3243F9AF-1753-167D-55FB-382E5E5BD6BD}"/>
                </a:ext>
              </a:extLst>
            </p:cNvPr>
            <p:cNvSpPr/>
            <p:nvPr/>
          </p:nvSpPr>
          <p:spPr>
            <a:xfrm>
              <a:off x="6100600" y="19667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9AD76A1-CC34-6404-833F-E819CBD33E2C}"/>
                </a:ext>
              </a:extLst>
            </p:cNvPr>
            <p:cNvSpPr/>
            <p:nvPr/>
          </p:nvSpPr>
          <p:spPr>
            <a:xfrm>
              <a:off x="6191075" y="85674"/>
              <a:ext cx="222593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Customer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F921B1D-D24B-F4D9-37E3-13FEFCB16F28}"/>
                </a:ext>
              </a:extLst>
            </p:cNvPr>
            <p:cNvSpPr/>
            <p:nvPr/>
          </p:nvSpPr>
          <p:spPr>
            <a:xfrm>
              <a:off x="6191075" y="478074"/>
              <a:ext cx="1325437" cy="2837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Customer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71FB000-4D40-5CAE-38CE-8856499646EB}"/>
                </a:ext>
              </a:extLst>
            </p:cNvPr>
            <p:cNvSpPr/>
            <p:nvPr/>
          </p:nvSpPr>
          <p:spPr>
            <a:xfrm>
              <a:off x="6191075" y="870474"/>
              <a:ext cx="858164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Login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02193A7-8E90-2AA5-7418-E25D19C64AD9}"/>
                </a:ext>
              </a:extLst>
            </p:cNvPr>
            <p:cNvSpPr/>
            <p:nvPr/>
          </p:nvSpPr>
          <p:spPr>
            <a:xfrm>
              <a:off x="6191075" y="1262874"/>
              <a:ext cx="616725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Name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F714465-3C5B-C3FD-2762-B4890A480893}"/>
                </a:ext>
              </a:extLst>
            </p:cNvPr>
            <p:cNvSpPr/>
            <p:nvPr/>
          </p:nvSpPr>
          <p:spPr>
            <a:xfrm>
              <a:off x="6191075" y="1655274"/>
              <a:ext cx="15962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...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5" name="Shape 10133">
              <a:extLst>
                <a:ext uri="{FF2B5EF4-FFF2-40B4-BE49-F238E27FC236}">
                  <a16:creationId xmlns:a16="http://schemas.microsoft.com/office/drawing/2014/main" id="{641E5FB6-7EF2-FDEC-AC7C-FA40057D7A5E}"/>
                </a:ext>
              </a:extLst>
            </p:cNvPr>
            <p:cNvSpPr/>
            <p:nvPr/>
          </p:nvSpPr>
          <p:spPr>
            <a:xfrm>
              <a:off x="4750" y="2334550"/>
              <a:ext cx="2392950" cy="392400"/>
            </a:xfrm>
            <a:custGeom>
              <a:avLst/>
              <a:gdLst/>
              <a:ahLst/>
              <a:cxnLst/>
              <a:rect l="0" t="0" r="0" b="0"/>
              <a:pathLst>
                <a:path w="2392950" h="392400">
                  <a:moveTo>
                    <a:pt x="0" y="0"/>
                  </a:moveTo>
                  <a:lnTo>
                    <a:pt x="2392950" y="0"/>
                  </a:lnTo>
                  <a:lnTo>
                    <a:pt x="239295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6" name="Shape 874">
              <a:extLst>
                <a:ext uri="{FF2B5EF4-FFF2-40B4-BE49-F238E27FC236}">
                  <a16:creationId xmlns:a16="http://schemas.microsoft.com/office/drawing/2014/main" id="{8A161E7B-088E-3BF4-614E-43DCF6DF3374}"/>
                </a:ext>
              </a:extLst>
            </p:cNvPr>
            <p:cNvSpPr/>
            <p:nvPr/>
          </p:nvSpPr>
          <p:spPr>
            <a:xfrm>
              <a:off x="4750" y="2329800"/>
              <a:ext cx="0" cy="1925900"/>
            </a:xfrm>
            <a:custGeom>
              <a:avLst/>
              <a:gdLst/>
              <a:ahLst/>
              <a:cxnLst/>
              <a:rect l="0" t="0" r="0" b="0"/>
              <a:pathLst>
                <a:path h="1925900">
                  <a:moveTo>
                    <a:pt x="0" y="0"/>
                  </a:moveTo>
                  <a:lnTo>
                    <a:pt x="0" y="19259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7" name="Shape 875">
              <a:extLst>
                <a:ext uri="{FF2B5EF4-FFF2-40B4-BE49-F238E27FC236}">
                  <a16:creationId xmlns:a16="http://schemas.microsoft.com/office/drawing/2014/main" id="{12BC351D-750D-CBF3-EF62-A2061279EEDE}"/>
                </a:ext>
              </a:extLst>
            </p:cNvPr>
            <p:cNvSpPr/>
            <p:nvPr/>
          </p:nvSpPr>
          <p:spPr>
            <a:xfrm>
              <a:off x="2397700" y="2329800"/>
              <a:ext cx="0" cy="1925900"/>
            </a:xfrm>
            <a:custGeom>
              <a:avLst/>
              <a:gdLst/>
              <a:ahLst/>
              <a:cxnLst/>
              <a:rect l="0" t="0" r="0" b="0"/>
              <a:pathLst>
                <a:path h="1925900">
                  <a:moveTo>
                    <a:pt x="0" y="0"/>
                  </a:moveTo>
                  <a:lnTo>
                    <a:pt x="0" y="19259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8" name="Shape 876">
              <a:extLst>
                <a:ext uri="{FF2B5EF4-FFF2-40B4-BE49-F238E27FC236}">
                  <a16:creationId xmlns:a16="http://schemas.microsoft.com/office/drawing/2014/main" id="{E09CD004-720E-6554-B82A-7C90A31ADD5D}"/>
                </a:ext>
              </a:extLst>
            </p:cNvPr>
            <p:cNvSpPr/>
            <p:nvPr/>
          </p:nvSpPr>
          <p:spPr>
            <a:xfrm>
              <a:off x="0" y="23345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9" name="Shape 877">
              <a:extLst>
                <a:ext uri="{FF2B5EF4-FFF2-40B4-BE49-F238E27FC236}">
                  <a16:creationId xmlns:a16="http://schemas.microsoft.com/office/drawing/2014/main" id="{2E587072-089C-D6FD-22AE-6F791A3819DE}"/>
                </a:ext>
              </a:extLst>
            </p:cNvPr>
            <p:cNvSpPr/>
            <p:nvPr/>
          </p:nvSpPr>
          <p:spPr>
            <a:xfrm>
              <a:off x="0" y="2726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0" name="Shape 878">
              <a:extLst>
                <a:ext uri="{FF2B5EF4-FFF2-40B4-BE49-F238E27FC236}">
                  <a16:creationId xmlns:a16="http://schemas.microsoft.com/office/drawing/2014/main" id="{EB1A5699-FE54-81EB-DBB7-DC91BAA55DFC}"/>
                </a:ext>
              </a:extLst>
            </p:cNvPr>
            <p:cNvSpPr/>
            <p:nvPr/>
          </p:nvSpPr>
          <p:spPr>
            <a:xfrm>
              <a:off x="0" y="3107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1" name="Shape 879">
              <a:extLst>
                <a:ext uri="{FF2B5EF4-FFF2-40B4-BE49-F238E27FC236}">
                  <a16:creationId xmlns:a16="http://schemas.microsoft.com/office/drawing/2014/main" id="{61F1ED9D-A14D-C9DB-DA30-C015C4D4AC5E}"/>
                </a:ext>
              </a:extLst>
            </p:cNvPr>
            <p:cNvSpPr/>
            <p:nvPr/>
          </p:nvSpPr>
          <p:spPr>
            <a:xfrm>
              <a:off x="0" y="3488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2" name="Shape 880">
              <a:extLst>
                <a:ext uri="{FF2B5EF4-FFF2-40B4-BE49-F238E27FC236}">
                  <a16:creationId xmlns:a16="http://schemas.microsoft.com/office/drawing/2014/main" id="{0C064F01-A931-BD95-CD65-9622AC09D189}"/>
                </a:ext>
              </a:extLst>
            </p:cNvPr>
            <p:cNvSpPr/>
            <p:nvPr/>
          </p:nvSpPr>
          <p:spPr>
            <a:xfrm>
              <a:off x="0" y="3869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3" name="Shape 881">
              <a:extLst>
                <a:ext uri="{FF2B5EF4-FFF2-40B4-BE49-F238E27FC236}">
                  <a16:creationId xmlns:a16="http://schemas.microsoft.com/office/drawing/2014/main" id="{1BB72B21-5473-7DAE-7A1E-0B9CFE05B635}"/>
                </a:ext>
              </a:extLst>
            </p:cNvPr>
            <p:cNvSpPr/>
            <p:nvPr/>
          </p:nvSpPr>
          <p:spPr>
            <a:xfrm>
              <a:off x="0" y="4250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084DA43-18F4-D85E-DDE2-8C482DFDFFD4}"/>
                </a:ext>
              </a:extLst>
            </p:cNvPr>
            <p:cNvSpPr/>
            <p:nvPr/>
          </p:nvSpPr>
          <p:spPr>
            <a:xfrm>
              <a:off x="90475" y="2415475"/>
              <a:ext cx="235882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Restaurant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A6CFB5D-0681-4960-2A23-800D0E37370B}"/>
                </a:ext>
              </a:extLst>
            </p:cNvPr>
            <p:cNvSpPr/>
            <p:nvPr/>
          </p:nvSpPr>
          <p:spPr>
            <a:xfrm>
              <a:off x="90475" y="2808560"/>
              <a:ext cx="1238651" cy="24323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Restaurant</a:t>
              </a:r>
              <a:r>
                <a:rPr lang="en-IN" sz="1200" spc="-4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1E2E18D-03DA-CD2E-7801-C9FC287DF78D}"/>
                </a:ext>
              </a:extLst>
            </p:cNvPr>
            <p:cNvSpPr/>
            <p:nvPr/>
          </p:nvSpPr>
          <p:spPr>
            <a:xfrm>
              <a:off x="90475" y="3189560"/>
              <a:ext cx="696247" cy="243231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Login</a:t>
              </a:r>
              <a:r>
                <a:rPr lang="en-IN" sz="1200" spc="-4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E215ACC-7013-2F1E-A584-613DC88CEB05}"/>
                </a:ext>
              </a:extLst>
            </p:cNvPr>
            <p:cNvSpPr/>
            <p:nvPr/>
          </p:nvSpPr>
          <p:spPr>
            <a:xfrm>
              <a:off x="90475" y="3570560"/>
              <a:ext cx="528621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Name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4979FCF-026B-C3D7-5C6A-4B30BE7A3FA9}"/>
                </a:ext>
              </a:extLst>
            </p:cNvPr>
            <p:cNvSpPr/>
            <p:nvPr/>
          </p:nvSpPr>
          <p:spPr>
            <a:xfrm>
              <a:off x="90475" y="3951560"/>
              <a:ext cx="136817" cy="24323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200" b="1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...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9" name="Shape 10150">
              <a:extLst>
                <a:ext uri="{FF2B5EF4-FFF2-40B4-BE49-F238E27FC236}">
                  <a16:creationId xmlns:a16="http://schemas.microsoft.com/office/drawing/2014/main" id="{3AF68CA5-1ECC-C1E2-B916-44D2D69BFEE4}"/>
                </a:ext>
              </a:extLst>
            </p:cNvPr>
            <p:cNvSpPr/>
            <p:nvPr/>
          </p:nvSpPr>
          <p:spPr>
            <a:xfrm>
              <a:off x="6176950" y="2563150"/>
              <a:ext cx="2579725" cy="392400"/>
            </a:xfrm>
            <a:custGeom>
              <a:avLst/>
              <a:gdLst/>
              <a:ahLst/>
              <a:cxnLst/>
              <a:rect l="0" t="0" r="0" b="0"/>
              <a:pathLst>
                <a:path w="2579725" h="392400">
                  <a:moveTo>
                    <a:pt x="0" y="0"/>
                  </a:moveTo>
                  <a:lnTo>
                    <a:pt x="2579725" y="0"/>
                  </a:lnTo>
                  <a:lnTo>
                    <a:pt x="2579725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0" name="Shape 888">
              <a:extLst>
                <a:ext uri="{FF2B5EF4-FFF2-40B4-BE49-F238E27FC236}">
                  <a16:creationId xmlns:a16="http://schemas.microsoft.com/office/drawing/2014/main" id="{2027A3B7-D267-AABE-8793-0AE191313F1E}"/>
                </a:ext>
              </a:extLst>
            </p:cNvPr>
            <p:cNvSpPr/>
            <p:nvPr/>
          </p:nvSpPr>
          <p:spPr>
            <a:xfrm>
              <a:off x="6176950" y="2558400"/>
              <a:ext cx="0" cy="1579100"/>
            </a:xfrm>
            <a:custGeom>
              <a:avLst/>
              <a:gdLst/>
              <a:ahLst/>
              <a:cxnLst/>
              <a:rect l="0" t="0" r="0" b="0"/>
              <a:pathLst>
                <a:path h="1579100">
                  <a:moveTo>
                    <a:pt x="0" y="0"/>
                  </a:moveTo>
                  <a:lnTo>
                    <a:pt x="0" y="15791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1" name="Shape 889">
              <a:extLst>
                <a:ext uri="{FF2B5EF4-FFF2-40B4-BE49-F238E27FC236}">
                  <a16:creationId xmlns:a16="http://schemas.microsoft.com/office/drawing/2014/main" id="{17B2600D-E3EF-80D4-2EB2-FB4AD6F03CBA}"/>
                </a:ext>
              </a:extLst>
            </p:cNvPr>
            <p:cNvSpPr/>
            <p:nvPr/>
          </p:nvSpPr>
          <p:spPr>
            <a:xfrm>
              <a:off x="8756676" y="2558400"/>
              <a:ext cx="0" cy="1579100"/>
            </a:xfrm>
            <a:custGeom>
              <a:avLst/>
              <a:gdLst/>
              <a:ahLst/>
              <a:cxnLst/>
              <a:rect l="0" t="0" r="0" b="0"/>
              <a:pathLst>
                <a:path h="1579100">
                  <a:moveTo>
                    <a:pt x="0" y="0"/>
                  </a:moveTo>
                  <a:lnTo>
                    <a:pt x="0" y="15791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2" name="Shape 890">
              <a:extLst>
                <a:ext uri="{FF2B5EF4-FFF2-40B4-BE49-F238E27FC236}">
                  <a16:creationId xmlns:a16="http://schemas.microsoft.com/office/drawing/2014/main" id="{45D16203-F596-E88D-C7E6-486F6448B57D}"/>
                </a:ext>
              </a:extLst>
            </p:cNvPr>
            <p:cNvSpPr/>
            <p:nvPr/>
          </p:nvSpPr>
          <p:spPr>
            <a:xfrm>
              <a:off x="6172200" y="2563150"/>
              <a:ext cx="2589225" cy="0"/>
            </a:xfrm>
            <a:custGeom>
              <a:avLst/>
              <a:gdLst/>
              <a:ahLst/>
              <a:cxnLst/>
              <a:rect l="0" t="0" r="0" b="0"/>
              <a:pathLst>
                <a:path w="2589225">
                  <a:moveTo>
                    <a:pt x="0" y="0"/>
                  </a:moveTo>
                  <a:lnTo>
                    <a:pt x="25892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3" name="Shape 891">
              <a:extLst>
                <a:ext uri="{FF2B5EF4-FFF2-40B4-BE49-F238E27FC236}">
                  <a16:creationId xmlns:a16="http://schemas.microsoft.com/office/drawing/2014/main" id="{40752434-91D1-2933-E998-5BD1BFAA3AC1}"/>
                </a:ext>
              </a:extLst>
            </p:cNvPr>
            <p:cNvSpPr/>
            <p:nvPr/>
          </p:nvSpPr>
          <p:spPr>
            <a:xfrm>
              <a:off x="6172200" y="2955550"/>
              <a:ext cx="2589225" cy="0"/>
            </a:xfrm>
            <a:custGeom>
              <a:avLst/>
              <a:gdLst/>
              <a:ahLst/>
              <a:cxnLst/>
              <a:rect l="0" t="0" r="0" b="0"/>
              <a:pathLst>
                <a:path w="2589225">
                  <a:moveTo>
                    <a:pt x="0" y="0"/>
                  </a:moveTo>
                  <a:lnTo>
                    <a:pt x="25892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4" name="Shape 892">
              <a:extLst>
                <a:ext uri="{FF2B5EF4-FFF2-40B4-BE49-F238E27FC236}">
                  <a16:creationId xmlns:a16="http://schemas.microsoft.com/office/drawing/2014/main" id="{388ADAE8-5D89-2AFB-5CD8-7DAB9F64F813}"/>
                </a:ext>
              </a:extLst>
            </p:cNvPr>
            <p:cNvSpPr/>
            <p:nvPr/>
          </p:nvSpPr>
          <p:spPr>
            <a:xfrm>
              <a:off x="6172200" y="3347950"/>
              <a:ext cx="2589225" cy="0"/>
            </a:xfrm>
            <a:custGeom>
              <a:avLst/>
              <a:gdLst/>
              <a:ahLst/>
              <a:cxnLst/>
              <a:rect l="0" t="0" r="0" b="0"/>
              <a:pathLst>
                <a:path w="2589225">
                  <a:moveTo>
                    <a:pt x="0" y="0"/>
                  </a:moveTo>
                  <a:lnTo>
                    <a:pt x="25892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5" name="Shape 893">
              <a:extLst>
                <a:ext uri="{FF2B5EF4-FFF2-40B4-BE49-F238E27FC236}">
                  <a16:creationId xmlns:a16="http://schemas.microsoft.com/office/drawing/2014/main" id="{E256AF26-5514-DC9E-EFE0-8292E04DE68C}"/>
                </a:ext>
              </a:extLst>
            </p:cNvPr>
            <p:cNvSpPr/>
            <p:nvPr/>
          </p:nvSpPr>
          <p:spPr>
            <a:xfrm>
              <a:off x="6172200" y="3740350"/>
              <a:ext cx="2589225" cy="0"/>
            </a:xfrm>
            <a:custGeom>
              <a:avLst/>
              <a:gdLst/>
              <a:ahLst/>
              <a:cxnLst/>
              <a:rect l="0" t="0" r="0" b="0"/>
              <a:pathLst>
                <a:path w="2589225">
                  <a:moveTo>
                    <a:pt x="0" y="0"/>
                  </a:moveTo>
                  <a:lnTo>
                    <a:pt x="25892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6" name="Shape 894">
              <a:extLst>
                <a:ext uri="{FF2B5EF4-FFF2-40B4-BE49-F238E27FC236}">
                  <a16:creationId xmlns:a16="http://schemas.microsoft.com/office/drawing/2014/main" id="{4118CA27-7854-876C-F61D-E9FF2CE0F99B}"/>
                </a:ext>
              </a:extLst>
            </p:cNvPr>
            <p:cNvSpPr/>
            <p:nvPr/>
          </p:nvSpPr>
          <p:spPr>
            <a:xfrm>
              <a:off x="6172200" y="4132750"/>
              <a:ext cx="2589225" cy="0"/>
            </a:xfrm>
            <a:custGeom>
              <a:avLst/>
              <a:gdLst/>
              <a:ahLst/>
              <a:cxnLst/>
              <a:rect l="0" t="0" r="0" b="0"/>
              <a:pathLst>
                <a:path w="2589225">
                  <a:moveTo>
                    <a:pt x="0" y="0"/>
                  </a:moveTo>
                  <a:lnTo>
                    <a:pt x="25892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1FE0D0FF-8D74-728A-9627-8A1DCA647085}"/>
                </a:ext>
              </a:extLst>
            </p:cNvPr>
            <p:cNvSpPr/>
            <p:nvPr/>
          </p:nvSpPr>
          <p:spPr>
            <a:xfrm>
              <a:off x="6262675" y="2644075"/>
              <a:ext cx="3167333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Delivery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Employee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3CE710E-2D54-C1D8-867E-4F77DA579A38}"/>
                </a:ext>
              </a:extLst>
            </p:cNvPr>
            <p:cNvSpPr/>
            <p:nvPr/>
          </p:nvSpPr>
          <p:spPr>
            <a:xfrm>
              <a:off x="6262675" y="3036475"/>
              <a:ext cx="224082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Delivery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Employee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A0B38A5-8D3C-7F9C-3345-FB2F4F92CDDB}"/>
                </a:ext>
              </a:extLst>
            </p:cNvPr>
            <p:cNvSpPr/>
            <p:nvPr/>
          </p:nvSpPr>
          <p:spPr>
            <a:xfrm>
              <a:off x="6262675" y="3428875"/>
              <a:ext cx="858164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Login</a:t>
              </a:r>
              <a:r>
                <a:rPr lang="en-IN" sz="1400" spc="-45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34F74D0-2CE6-33D6-08F8-14A856EC75E8}"/>
                </a:ext>
              </a:extLst>
            </p:cNvPr>
            <p:cNvSpPr/>
            <p:nvPr/>
          </p:nvSpPr>
          <p:spPr>
            <a:xfrm>
              <a:off x="6262675" y="3821275"/>
              <a:ext cx="15962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...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1" name="Shape 900">
              <a:extLst>
                <a:ext uri="{FF2B5EF4-FFF2-40B4-BE49-F238E27FC236}">
                  <a16:creationId xmlns:a16="http://schemas.microsoft.com/office/drawing/2014/main" id="{7F53759F-7E7E-11D4-E600-549DBE4B1567}"/>
                </a:ext>
              </a:extLst>
            </p:cNvPr>
            <p:cNvSpPr/>
            <p:nvPr/>
          </p:nvSpPr>
          <p:spPr>
            <a:xfrm>
              <a:off x="1817350" y="1189525"/>
              <a:ext cx="1251900" cy="979200"/>
            </a:xfrm>
            <a:custGeom>
              <a:avLst/>
              <a:gdLst/>
              <a:ahLst/>
              <a:cxnLst/>
              <a:rect l="0" t="0" r="0" b="0"/>
              <a:pathLst>
                <a:path w="1251900" h="979200">
                  <a:moveTo>
                    <a:pt x="1251900" y="979200"/>
                  </a:moveTo>
                  <a:lnTo>
                    <a:pt x="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2" name="Shape 902">
              <a:extLst>
                <a:ext uri="{FF2B5EF4-FFF2-40B4-BE49-F238E27FC236}">
                  <a16:creationId xmlns:a16="http://schemas.microsoft.com/office/drawing/2014/main" id="{44C5153A-2951-57B8-ABEA-31A2CD499AEF}"/>
                </a:ext>
              </a:extLst>
            </p:cNvPr>
            <p:cNvSpPr/>
            <p:nvPr/>
          </p:nvSpPr>
          <p:spPr>
            <a:xfrm>
              <a:off x="2399850" y="2181100"/>
              <a:ext cx="657000" cy="1350900"/>
            </a:xfrm>
            <a:custGeom>
              <a:avLst/>
              <a:gdLst/>
              <a:ahLst/>
              <a:cxnLst/>
              <a:rect l="0" t="0" r="0" b="0"/>
              <a:pathLst>
                <a:path w="657000" h="1350900">
                  <a:moveTo>
                    <a:pt x="657000" y="0"/>
                  </a:moveTo>
                  <a:lnTo>
                    <a:pt x="0" y="135090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3" name="Shape 904">
              <a:extLst>
                <a:ext uri="{FF2B5EF4-FFF2-40B4-BE49-F238E27FC236}">
                  <a16:creationId xmlns:a16="http://schemas.microsoft.com/office/drawing/2014/main" id="{CBFC220A-E34E-038F-BF7B-0B880D7962F3}"/>
                </a:ext>
              </a:extLst>
            </p:cNvPr>
            <p:cNvSpPr/>
            <p:nvPr/>
          </p:nvSpPr>
          <p:spPr>
            <a:xfrm>
              <a:off x="5461300" y="1170175"/>
              <a:ext cx="657000" cy="904800"/>
            </a:xfrm>
            <a:custGeom>
              <a:avLst/>
              <a:gdLst/>
              <a:ahLst/>
              <a:cxnLst/>
              <a:rect l="0" t="0" r="0" b="0"/>
              <a:pathLst>
                <a:path w="657000" h="904800">
                  <a:moveTo>
                    <a:pt x="0" y="904800"/>
                  </a:moveTo>
                  <a:lnTo>
                    <a:pt x="65700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4" name="Shape 906">
              <a:extLst>
                <a:ext uri="{FF2B5EF4-FFF2-40B4-BE49-F238E27FC236}">
                  <a16:creationId xmlns:a16="http://schemas.microsoft.com/office/drawing/2014/main" id="{70A4C8EE-E9F6-B832-D88A-24FE5D06688B}"/>
                </a:ext>
              </a:extLst>
            </p:cNvPr>
            <p:cNvSpPr/>
            <p:nvPr/>
          </p:nvSpPr>
          <p:spPr>
            <a:xfrm>
              <a:off x="5461300" y="2074975"/>
              <a:ext cx="731100" cy="1078200"/>
            </a:xfrm>
            <a:custGeom>
              <a:avLst/>
              <a:gdLst/>
              <a:ahLst/>
              <a:cxnLst/>
              <a:rect l="0" t="0" r="0" b="0"/>
              <a:pathLst>
                <a:path w="731100" h="1078200">
                  <a:moveTo>
                    <a:pt x="0" y="0"/>
                  </a:moveTo>
                  <a:lnTo>
                    <a:pt x="731100" y="107820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5" name="Shape 10169">
              <a:extLst>
                <a:ext uri="{FF2B5EF4-FFF2-40B4-BE49-F238E27FC236}">
                  <a16:creationId xmlns:a16="http://schemas.microsoft.com/office/drawing/2014/main" id="{D00EABC2-365F-FA3B-0F6C-8141F11AE5B5}"/>
                </a:ext>
              </a:extLst>
            </p:cNvPr>
            <p:cNvSpPr/>
            <p:nvPr/>
          </p:nvSpPr>
          <p:spPr>
            <a:xfrm>
              <a:off x="3052750" y="200950"/>
              <a:ext cx="2392950" cy="392400"/>
            </a:xfrm>
            <a:custGeom>
              <a:avLst/>
              <a:gdLst/>
              <a:ahLst/>
              <a:cxnLst/>
              <a:rect l="0" t="0" r="0" b="0"/>
              <a:pathLst>
                <a:path w="2392950" h="392400">
                  <a:moveTo>
                    <a:pt x="0" y="0"/>
                  </a:moveTo>
                  <a:lnTo>
                    <a:pt x="2392950" y="0"/>
                  </a:lnTo>
                  <a:lnTo>
                    <a:pt x="2392950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6" name="Shape 908">
              <a:extLst>
                <a:ext uri="{FF2B5EF4-FFF2-40B4-BE49-F238E27FC236}">
                  <a16:creationId xmlns:a16="http://schemas.microsoft.com/office/drawing/2014/main" id="{072701BF-8037-2406-0DC8-F5B4CB2F2DA9}"/>
                </a:ext>
              </a:extLst>
            </p:cNvPr>
            <p:cNvSpPr/>
            <p:nvPr/>
          </p:nvSpPr>
          <p:spPr>
            <a:xfrm>
              <a:off x="3052750" y="196200"/>
              <a:ext cx="0" cy="3148700"/>
            </a:xfrm>
            <a:custGeom>
              <a:avLst/>
              <a:gdLst/>
              <a:ahLst/>
              <a:cxnLst/>
              <a:rect l="0" t="0" r="0" b="0"/>
              <a:pathLst>
                <a:path h="3148700">
                  <a:moveTo>
                    <a:pt x="0" y="0"/>
                  </a:moveTo>
                  <a:lnTo>
                    <a:pt x="0" y="31487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7" name="Shape 909">
              <a:extLst>
                <a:ext uri="{FF2B5EF4-FFF2-40B4-BE49-F238E27FC236}">
                  <a16:creationId xmlns:a16="http://schemas.microsoft.com/office/drawing/2014/main" id="{90C7267E-98C7-A59D-4E37-6AFDFD5E3EAE}"/>
                </a:ext>
              </a:extLst>
            </p:cNvPr>
            <p:cNvSpPr/>
            <p:nvPr/>
          </p:nvSpPr>
          <p:spPr>
            <a:xfrm>
              <a:off x="5445700" y="196200"/>
              <a:ext cx="0" cy="3148700"/>
            </a:xfrm>
            <a:custGeom>
              <a:avLst/>
              <a:gdLst/>
              <a:ahLst/>
              <a:cxnLst/>
              <a:rect l="0" t="0" r="0" b="0"/>
              <a:pathLst>
                <a:path h="3148700">
                  <a:moveTo>
                    <a:pt x="0" y="0"/>
                  </a:moveTo>
                  <a:lnTo>
                    <a:pt x="0" y="31487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8" name="Shape 910">
              <a:extLst>
                <a:ext uri="{FF2B5EF4-FFF2-40B4-BE49-F238E27FC236}">
                  <a16:creationId xmlns:a16="http://schemas.microsoft.com/office/drawing/2014/main" id="{8A9A1EDA-7929-856E-F3DC-3A986E4B1C70}"/>
                </a:ext>
              </a:extLst>
            </p:cNvPr>
            <p:cNvSpPr/>
            <p:nvPr/>
          </p:nvSpPr>
          <p:spPr>
            <a:xfrm>
              <a:off x="3048000" y="200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9" name="Shape 911">
              <a:extLst>
                <a:ext uri="{FF2B5EF4-FFF2-40B4-BE49-F238E27FC236}">
                  <a16:creationId xmlns:a16="http://schemas.microsoft.com/office/drawing/2014/main" id="{A247BF2F-C740-B0B5-DDAF-9D1904AD0059}"/>
                </a:ext>
              </a:extLst>
            </p:cNvPr>
            <p:cNvSpPr/>
            <p:nvPr/>
          </p:nvSpPr>
          <p:spPr>
            <a:xfrm>
              <a:off x="3048000" y="5933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0" name="Shape 912">
              <a:extLst>
                <a:ext uri="{FF2B5EF4-FFF2-40B4-BE49-F238E27FC236}">
                  <a16:creationId xmlns:a16="http://schemas.microsoft.com/office/drawing/2014/main" id="{2DCCB7EE-E9C4-1538-77B9-A089BF350F86}"/>
                </a:ext>
              </a:extLst>
            </p:cNvPr>
            <p:cNvSpPr/>
            <p:nvPr/>
          </p:nvSpPr>
          <p:spPr>
            <a:xfrm>
              <a:off x="3048000" y="9857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1" name="Shape 913">
              <a:extLst>
                <a:ext uri="{FF2B5EF4-FFF2-40B4-BE49-F238E27FC236}">
                  <a16:creationId xmlns:a16="http://schemas.microsoft.com/office/drawing/2014/main" id="{83C40FE4-A0DB-31CE-23DE-BAA526483FD9}"/>
                </a:ext>
              </a:extLst>
            </p:cNvPr>
            <p:cNvSpPr/>
            <p:nvPr/>
          </p:nvSpPr>
          <p:spPr>
            <a:xfrm>
              <a:off x="3048000" y="13781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2" name="Shape 914">
              <a:extLst>
                <a:ext uri="{FF2B5EF4-FFF2-40B4-BE49-F238E27FC236}">
                  <a16:creationId xmlns:a16="http://schemas.microsoft.com/office/drawing/2014/main" id="{1BED64E6-7356-3260-C688-99A65B218244}"/>
                </a:ext>
              </a:extLst>
            </p:cNvPr>
            <p:cNvSpPr/>
            <p:nvPr/>
          </p:nvSpPr>
          <p:spPr>
            <a:xfrm>
              <a:off x="3048000" y="17705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3" name="Shape 915">
              <a:extLst>
                <a:ext uri="{FF2B5EF4-FFF2-40B4-BE49-F238E27FC236}">
                  <a16:creationId xmlns:a16="http://schemas.microsoft.com/office/drawing/2014/main" id="{6F0F927F-6694-2F3D-B4AB-A1B048B69C36}"/>
                </a:ext>
              </a:extLst>
            </p:cNvPr>
            <p:cNvSpPr/>
            <p:nvPr/>
          </p:nvSpPr>
          <p:spPr>
            <a:xfrm>
              <a:off x="3048000" y="21629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4" name="Shape 916">
              <a:extLst>
                <a:ext uri="{FF2B5EF4-FFF2-40B4-BE49-F238E27FC236}">
                  <a16:creationId xmlns:a16="http://schemas.microsoft.com/office/drawing/2014/main" id="{BBCC4BBB-9417-1319-D145-2DFCB344D136}"/>
                </a:ext>
              </a:extLst>
            </p:cNvPr>
            <p:cNvSpPr/>
            <p:nvPr/>
          </p:nvSpPr>
          <p:spPr>
            <a:xfrm>
              <a:off x="3048000" y="25553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5" name="Shape 917">
              <a:extLst>
                <a:ext uri="{FF2B5EF4-FFF2-40B4-BE49-F238E27FC236}">
                  <a16:creationId xmlns:a16="http://schemas.microsoft.com/office/drawing/2014/main" id="{E14F2DE2-921D-8DED-664E-C925C1E400E7}"/>
                </a:ext>
              </a:extLst>
            </p:cNvPr>
            <p:cNvSpPr/>
            <p:nvPr/>
          </p:nvSpPr>
          <p:spPr>
            <a:xfrm>
              <a:off x="3048000" y="29477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6" name="Shape 918">
              <a:extLst>
                <a:ext uri="{FF2B5EF4-FFF2-40B4-BE49-F238E27FC236}">
                  <a16:creationId xmlns:a16="http://schemas.microsoft.com/office/drawing/2014/main" id="{85A1F585-B831-AD5C-C52C-3F426BDF17B2}"/>
                </a:ext>
              </a:extLst>
            </p:cNvPr>
            <p:cNvSpPr/>
            <p:nvPr/>
          </p:nvSpPr>
          <p:spPr>
            <a:xfrm>
              <a:off x="3048000" y="3340150"/>
              <a:ext cx="2402450" cy="0"/>
            </a:xfrm>
            <a:custGeom>
              <a:avLst/>
              <a:gdLst/>
              <a:ahLst/>
              <a:cxnLst/>
              <a:rect l="0" t="0" r="0" b="0"/>
              <a:pathLst>
                <a:path w="2402450">
                  <a:moveTo>
                    <a:pt x="0" y="0"/>
                  </a:moveTo>
                  <a:lnTo>
                    <a:pt x="240245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929CE58A-9C43-3751-4412-4784475EC06A}"/>
                </a:ext>
              </a:extLst>
            </p:cNvPr>
            <p:cNvSpPr/>
            <p:nvPr/>
          </p:nvSpPr>
          <p:spPr>
            <a:xfrm>
              <a:off x="3138475" y="296406"/>
              <a:ext cx="2136070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Delivery Fact Table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0D2E4BF-9427-BCAC-878A-300BA551DB6A}"/>
                </a:ext>
              </a:extLst>
            </p:cNvPr>
            <p:cNvSpPr/>
            <p:nvPr/>
          </p:nvSpPr>
          <p:spPr>
            <a:xfrm>
              <a:off x="3138475" y="688805"/>
              <a:ext cx="800937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Date 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8FDCA7F-F042-6E95-5C6B-BE98B9339E94}"/>
                </a:ext>
              </a:extLst>
            </p:cNvPr>
            <p:cNvSpPr/>
            <p:nvPr/>
          </p:nvSpPr>
          <p:spPr>
            <a:xfrm>
              <a:off x="3138475" y="1081206"/>
              <a:ext cx="1326383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Customer 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667BBBCB-5631-34E2-3CB6-97A91B265C58}"/>
                </a:ext>
              </a:extLst>
            </p:cNvPr>
            <p:cNvSpPr/>
            <p:nvPr/>
          </p:nvSpPr>
          <p:spPr>
            <a:xfrm>
              <a:off x="3138475" y="1473605"/>
              <a:ext cx="1457862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Restaurant 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432835B-2660-7E8F-67B5-B38FBC947866}"/>
                </a:ext>
              </a:extLst>
            </p:cNvPr>
            <p:cNvSpPr/>
            <p:nvPr/>
          </p:nvSpPr>
          <p:spPr>
            <a:xfrm>
              <a:off x="3138475" y="1866006"/>
              <a:ext cx="2272279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Delivery Employee ID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BEC7E6B5-DD23-A54C-3BD1-A7D001C3F912}"/>
                </a:ext>
              </a:extLst>
            </p:cNvPr>
            <p:cNvSpPr/>
            <p:nvPr/>
          </p:nvSpPr>
          <p:spPr>
            <a:xfrm>
              <a:off x="3138475" y="2258406"/>
              <a:ext cx="1287128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Pickup Time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77712FE8-7137-5D5C-4C17-44F09F891A5E}"/>
                </a:ext>
              </a:extLst>
            </p:cNvPr>
            <p:cNvSpPr/>
            <p:nvPr/>
          </p:nvSpPr>
          <p:spPr>
            <a:xfrm>
              <a:off x="3138475" y="2650806"/>
              <a:ext cx="1576336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Delivered Time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6BD2CFE-C315-48B6-0215-CCA360D182BC}"/>
                </a:ext>
              </a:extLst>
            </p:cNvPr>
            <p:cNvSpPr/>
            <p:nvPr/>
          </p:nvSpPr>
          <p:spPr>
            <a:xfrm>
              <a:off x="3138475" y="3043206"/>
              <a:ext cx="1996314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Total Delivery Time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53033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A7BFE-6EDE-6EF2-D2B3-3D3BA95A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675" y="629118"/>
            <a:ext cx="5609492" cy="710257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Reporting Analytics for </a:t>
            </a:r>
            <a:r>
              <a:rPr lang="en-US" sz="2400" dirty="0">
                <a:latin typeface="Comic Sans MS" panose="030F0702030302020204" pitchFamily="66" charset="0"/>
                <a:ea typeface="Cambria Math" panose="02040503050406030204" pitchFamily="18" charset="0"/>
              </a:rPr>
              <a:t>Delivery</a:t>
            </a:r>
            <a:br>
              <a:rPr lang="en-US" sz="2400" dirty="0">
                <a:latin typeface="Comic Sans MS" panose="030F0702030302020204" pitchFamily="66" charset="0"/>
                <a:ea typeface="Cambria Math" panose="02040503050406030204" pitchFamily="18" charset="0"/>
              </a:rPr>
            </a:br>
            <a:r>
              <a:rPr lang="en-US" sz="1800" dirty="0">
                <a:solidFill>
                  <a:schemeClr val="tx1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Average time across the Restaurant Region</a:t>
            </a:r>
            <a:br>
              <a:rPr lang="en-US" sz="3200" dirty="0">
                <a:solidFill>
                  <a:schemeClr val="accent2">
                    <a:lumMod val="7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endParaRPr lang="en-IN" sz="3200" dirty="0">
              <a:solidFill>
                <a:schemeClr val="accent2">
                  <a:lumMod val="7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C56A9BA8-6533-C66C-F190-7F21A63D58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0979107"/>
              </p:ext>
            </p:extLst>
          </p:nvPr>
        </p:nvGraphicFramePr>
        <p:xfrm>
          <a:off x="1158428" y="2605641"/>
          <a:ext cx="2620010" cy="19888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9050">
                  <a:extLst>
                    <a:ext uri="{9D8B030D-6E8A-4147-A177-3AD203B41FA5}">
                      <a16:colId xmlns:a16="http://schemas.microsoft.com/office/drawing/2014/main" val="4034588903"/>
                    </a:ext>
                  </a:extLst>
                </a:gridCol>
                <a:gridCol w="1330960">
                  <a:extLst>
                    <a:ext uri="{9D8B030D-6E8A-4147-A177-3AD203B41FA5}">
                      <a16:colId xmlns:a16="http://schemas.microsoft.com/office/drawing/2014/main" val="1013253400"/>
                    </a:ext>
                  </a:extLst>
                </a:gridCol>
              </a:tblGrid>
              <a:tr h="8115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State</a:t>
                      </a:r>
                      <a:endParaRPr lang="en-IN" sz="110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80645" marB="0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6000"/>
                        </a:lnSpc>
                        <a:spcAft>
                          <a:spcPts val="800"/>
                        </a:spcAft>
                      </a:pPr>
                      <a:r>
                        <a:rPr lang="en-IN" sz="14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Average Time per </a:t>
                      </a:r>
                      <a:endParaRPr lang="en-IN" sz="110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Delivery(min)</a:t>
                      </a:r>
                      <a:endParaRPr lang="en-IN" sz="110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80645" marB="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231047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b="1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KR</a:t>
                      </a:r>
                      <a:endParaRPr lang="en-IN" sz="1100" b="1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8064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30</a:t>
                      </a:r>
                      <a:endParaRPr lang="en-IN" sz="110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80645" marB="0" anchor="ctr"/>
                </a:tc>
                <a:extLst>
                  <a:ext uri="{0D108BD9-81ED-4DB2-BD59-A6C34878D82A}">
                    <a16:rowId xmlns:a16="http://schemas.microsoft.com/office/drawing/2014/main" val="2329518585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baseline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MR</a:t>
                      </a:r>
                      <a:endParaRPr lang="en-IN" sz="1100" baseline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8064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baseline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40</a:t>
                      </a:r>
                      <a:endParaRPr lang="en-IN" sz="1100" baseline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80645" marB="0" anchor="ctr"/>
                </a:tc>
                <a:extLst>
                  <a:ext uri="{0D108BD9-81ED-4DB2-BD59-A6C34878D82A}">
                    <a16:rowId xmlns:a16="http://schemas.microsoft.com/office/drawing/2014/main" val="2790355177"/>
                  </a:ext>
                </a:extLst>
              </a:tr>
              <a:tr h="3924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MP</a:t>
                      </a:r>
                      <a:endParaRPr lang="en-IN" sz="110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80645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4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25</a:t>
                      </a:r>
                      <a:endParaRPr lang="en-IN" sz="110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25" marR="73025" marT="80645" marB="0" anchor="ctr"/>
                </a:tc>
                <a:extLst>
                  <a:ext uri="{0D108BD9-81ED-4DB2-BD59-A6C34878D82A}">
                    <a16:rowId xmlns:a16="http://schemas.microsoft.com/office/drawing/2014/main" val="4087659822"/>
                  </a:ext>
                </a:extLst>
              </a:tr>
            </a:tbl>
          </a:graphicData>
        </a:graphic>
      </p:graphicFrame>
      <p:grpSp>
        <p:nvGrpSpPr>
          <p:cNvPr id="81" name="Group 80">
            <a:extLst>
              <a:ext uri="{FF2B5EF4-FFF2-40B4-BE49-F238E27FC236}">
                <a16:creationId xmlns:a16="http://schemas.microsoft.com/office/drawing/2014/main" id="{4F053B23-C6DC-C914-DC77-680C0D57EBC9}"/>
              </a:ext>
            </a:extLst>
          </p:cNvPr>
          <p:cNvGrpSpPr/>
          <p:nvPr/>
        </p:nvGrpSpPr>
        <p:grpSpPr>
          <a:xfrm>
            <a:off x="3778438" y="2605641"/>
            <a:ext cx="5086229" cy="2009139"/>
            <a:chOff x="0" y="0"/>
            <a:chExt cx="5086320" cy="2009600"/>
          </a:xfrm>
        </p:grpSpPr>
        <p:sp>
          <p:nvSpPr>
            <p:cNvPr id="82" name="Shape 10241">
              <a:extLst>
                <a:ext uri="{FF2B5EF4-FFF2-40B4-BE49-F238E27FC236}">
                  <a16:creationId xmlns:a16="http://schemas.microsoft.com/office/drawing/2014/main" id="{2869F2DE-8497-8C40-BCF8-0D7E96B9144B}"/>
                </a:ext>
              </a:extLst>
            </p:cNvPr>
            <p:cNvSpPr/>
            <p:nvPr/>
          </p:nvSpPr>
          <p:spPr>
            <a:xfrm>
              <a:off x="2084500" y="4750"/>
              <a:ext cx="1002550" cy="811500"/>
            </a:xfrm>
            <a:custGeom>
              <a:avLst/>
              <a:gdLst/>
              <a:ahLst/>
              <a:cxnLst/>
              <a:rect l="0" t="0" r="0" b="0"/>
              <a:pathLst>
                <a:path w="1002550" h="811500">
                  <a:moveTo>
                    <a:pt x="0" y="0"/>
                  </a:moveTo>
                  <a:lnTo>
                    <a:pt x="1002550" y="0"/>
                  </a:lnTo>
                  <a:lnTo>
                    <a:pt x="1002550" y="811500"/>
                  </a:lnTo>
                  <a:lnTo>
                    <a:pt x="0" y="8115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3" name="Shape 10242">
              <a:extLst>
                <a:ext uri="{FF2B5EF4-FFF2-40B4-BE49-F238E27FC236}">
                  <a16:creationId xmlns:a16="http://schemas.microsoft.com/office/drawing/2014/main" id="{78E17C5E-48C0-3C06-7DE4-C1AF0C83D7A2}"/>
                </a:ext>
              </a:extLst>
            </p:cNvPr>
            <p:cNvSpPr/>
            <p:nvPr/>
          </p:nvSpPr>
          <p:spPr>
            <a:xfrm>
              <a:off x="3087050" y="4750"/>
              <a:ext cx="935725" cy="811500"/>
            </a:xfrm>
            <a:custGeom>
              <a:avLst/>
              <a:gdLst/>
              <a:ahLst/>
              <a:cxnLst/>
              <a:rect l="0" t="0" r="0" b="0"/>
              <a:pathLst>
                <a:path w="935725" h="811500">
                  <a:moveTo>
                    <a:pt x="0" y="0"/>
                  </a:moveTo>
                  <a:lnTo>
                    <a:pt x="935725" y="0"/>
                  </a:lnTo>
                  <a:lnTo>
                    <a:pt x="935725" y="811500"/>
                  </a:lnTo>
                  <a:lnTo>
                    <a:pt x="0" y="8115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4" name="Shape 10243">
              <a:extLst>
                <a:ext uri="{FF2B5EF4-FFF2-40B4-BE49-F238E27FC236}">
                  <a16:creationId xmlns:a16="http://schemas.microsoft.com/office/drawing/2014/main" id="{DEE5F153-AE13-7582-71A0-23DA201F9291}"/>
                </a:ext>
              </a:extLst>
            </p:cNvPr>
            <p:cNvSpPr/>
            <p:nvPr/>
          </p:nvSpPr>
          <p:spPr>
            <a:xfrm>
              <a:off x="4022775" y="4750"/>
              <a:ext cx="935725" cy="811500"/>
            </a:xfrm>
            <a:custGeom>
              <a:avLst/>
              <a:gdLst/>
              <a:ahLst/>
              <a:cxnLst/>
              <a:rect l="0" t="0" r="0" b="0"/>
              <a:pathLst>
                <a:path w="935725" h="811500">
                  <a:moveTo>
                    <a:pt x="0" y="0"/>
                  </a:moveTo>
                  <a:lnTo>
                    <a:pt x="935725" y="0"/>
                  </a:lnTo>
                  <a:lnTo>
                    <a:pt x="935725" y="811500"/>
                  </a:lnTo>
                  <a:lnTo>
                    <a:pt x="0" y="8115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5" name="Shape 960">
              <a:extLst>
                <a:ext uri="{FF2B5EF4-FFF2-40B4-BE49-F238E27FC236}">
                  <a16:creationId xmlns:a16="http://schemas.microsoft.com/office/drawing/2014/main" id="{6B9B8875-9769-EED3-D3CB-5A1F5D2B84A9}"/>
                </a:ext>
              </a:extLst>
            </p:cNvPr>
            <p:cNvSpPr/>
            <p:nvPr/>
          </p:nvSpPr>
          <p:spPr>
            <a:xfrm>
              <a:off x="2084500" y="0"/>
              <a:ext cx="0" cy="2009600"/>
            </a:xfrm>
            <a:custGeom>
              <a:avLst/>
              <a:gdLst/>
              <a:ahLst/>
              <a:cxnLst/>
              <a:rect l="0" t="0" r="0" b="0"/>
              <a:pathLst>
                <a:path h="2009600">
                  <a:moveTo>
                    <a:pt x="0" y="0"/>
                  </a:moveTo>
                  <a:lnTo>
                    <a:pt x="0" y="20096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6" name="Shape 961">
              <a:extLst>
                <a:ext uri="{FF2B5EF4-FFF2-40B4-BE49-F238E27FC236}">
                  <a16:creationId xmlns:a16="http://schemas.microsoft.com/office/drawing/2014/main" id="{08A38D71-6623-DD32-4422-3B1415B11CF1}"/>
                </a:ext>
              </a:extLst>
            </p:cNvPr>
            <p:cNvSpPr/>
            <p:nvPr/>
          </p:nvSpPr>
          <p:spPr>
            <a:xfrm>
              <a:off x="3087050" y="0"/>
              <a:ext cx="0" cy="2009600"/>
            </a:xfrm>
            <a:custGeom>
              <a:avLst/>
              <a:gdLst/>
              <a:ahLst/>
              <a:cxnLst/>
              <a:rect l="0" t="0" r="0" b="0"/>
              <a:pathLst>
                <a:path h="2009600">
                  <a:moveTo>
                    <a:pt x="0" y="0"/>
                  </a:moveTo>
                  <a:lnTo>
                    <a:pt x="0" y="20096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7" name="Shape 962">
              <a:extLst>
                <a:ext uri="{FF2B5EF4-FFF2-40B4-BE49-F238E27FC236}">
                  <a16:creationId xmlns:a16="http://schemas.microsoft.com/office/drawing/2014/main" id="{E2639447-1B5E-FFAB-CDBE-597BDDD3A287}"/>
                </a:ext>
              </a:extLst>
            </p:cNvPr>
            <p:cNvSpPr/>
            <p:nvPr/>
          </p:nvSpPr>
          <p:spPr>
            <a:xfrm>
              <a:off x="4022775" y="0"/>
              <a:ext cx="0" cy="2009600"/>
            </a:xfrm>
            <a:custGeom>
              <a:avLst/>
              <a:gdLst/>
              <a:ahLst/>
              <a:cxnLst/>
              <a:rect l="0" t="0" r="0" b="0"/>
              <a:pathLst>
                <a:path h="2009600">
                  <a:moveTo>
                    <a:pt x="0" y="0"/>
                  </a:moveTo>
                  <a:lnTo>
                    <a:pt x="0" y="20096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8" name="Shape 963">
              <a:extLst>
                <a:ext uri="{FF2B5EF4-FFF2-40B4-BE49-F238E27FC236}">
                  <a16:creationId xmlns:a16="http://schemas.microsoft.com/office/drawing/2014/main" id="{E464BAF1-9477-3C14-1446-AECDC1E08EBB}"/>
                </a:ext>
              </a:extLst>
            </p:cNvPr>
            <p:cNvSpPr/>
            <p:nvPr/>
          </p:nvSpPr>
          <p:spPr>
            <a:xfrm>
              <a:off x="4958500" y="0"/>
              <a:ext cx="0" cy="2009600"/>
            </a:xfrm>
            <a:custGeom>
              <a:avLst/>
              <a:gdLst/>
              <a:ahLst/>
              <a:cxnLst/>
              <a:rect l="0" t="0" r="0" b="0"/>
              <a:pathLst>
                <a:path h="2009600">
                  <a:moveTo>
                    <a:pt x="0" y="0"/>
                  </a:moveTo>
                  <a:lnTo>
                    <a:pt x="0" y="20096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9" name="Shape 964">
              <a:extLst>
                <a:ext uri="{FF2B5EF4-FFF2-40B4-BE49-F238E27FC236}">
                  <a16:creationId xmlns:a16="http://schemas.microsoft.com/office/drawing/2014/main" id="{E613F161-4A73-B61B-B102-586CC8807325}"/>
                </a:ext>
              </a:extLst>
            </p:cNvPr>
            <p:cNvSpPr/>
            <p:nvPr/>
          </p:nvSpPr>
          <p:spPr>
            <a:xfrm>
              <a:off x="2079750" y="4750"/>
              <a:ext cx="2883500" cy="0"/>
            </a:xfrm>
            <a:custGeom>
              <a:avLst/>
              <a:gdLst/>
              <a:ahLst/>
              <a:cxnLst/>
              <a:rect l="0" t="0" r="0" b="0"/>
              <a:pathLst>
                <a:path w="2883500">
                  <a:moveTo>
                    <a:pt x="0" y="0"/>
                  </a:moveTo>
                  <a:lnTo>
                    <a:pt x="2883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0" name="Shape 965">
              <a:extLst>
                <a:ext uri="{FF2B5EF4-FFF2-40B4-BE49-F238E27FC236}">
                  <a16:creationId xmlns:a16="http://schemas.microsoft.com/office/drawing/2014/main" id="{35F56EF7-71B6-048D-ABCC-1EF273448662}"/>
                </a:ext>
              </a:extLst>
            </p:cNvPr>
            <p:cNvSpPr/>
            <p:nvPr/>
          </p:nvSpPr>
          <p:spPr>
            <a:xfrm>
              <a:off x="2079750" y="816250"/>
              <a:ext cx="2883500" cy="0"/>
            </a:xfrm>
            <a:custGeom>
              <a:avLst/>
              <a:gdLst/>
              <a:ahLst/>
              <a:cxnLst/>
              <a:rect l="0" t="0" r="0" b="0"/>
              <a:pathLst>
                <a:path w="2883500">
                  <a:moveTo>
                    <a:pt x="0" y="0"/>
                  </a:moveTo>
                  <a:lnTo>
                    <a:pt x="2883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1" name="Shape 966">
              <a:extLst>
                <a:ext uri="{FF2B5EF4-FFF2-40B4-BE49-F238E27FC236}">
                  <a16:creationId xmlns:a16="http://schemas.microsoft.com/office/drawing/2014/main" id="{C6EECBEC-0533-94DA-DB6A-A6D0B28FC6DD}"/>
                </a:ext>
              </a:extLst>
            </p:cNvPr>
            <p:cNvSpPr/>
            <p:nvPr/>
          </p:nvSpPr>
          <p:spPr>
            <a:xfrm>
              <a:off x="2079750" y="1212450"/>
              <a:ext cx="2883500" cy="0"/>
            </a:xfrm>
            <a:custGeom>
              <a:avLst/>
              <a:gdLst/>
              <a:ahLst/>
              <a:cxnLst/>
              <a:rect l="0" t="0" r="0" b="0"/>
              <a:pathLst>
                <a:path w="2883500">
                  <a:moveTo>
                    <a:pt x="0" y="0"/>
                  </a:moveTo>
                  <a:lnTo>
                    <a:pt x="2883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2" name="Shape 967">
              <a:extLst>
                <a:ext uri="{FF2B5EF4-FFF2-40B4-BE49-F238E27FC236}">
                  <a16:creationId xmlns:a16="http://schemas.microsoft.com/office/drawing/2014/main" id="{52634721-9B5E-7161-1D46-F2E26AB42136}"/>
                </a:ext>
              </a:extLst>
            </p:cNvPr>
            <p:cNvSpPr/>
            <p:nvPr/>
          </p:nvSpPr>
          <p:spPr>
            <a:xfrm>
              <a:off x="2079750" y="1608650"/>
              <a:ext cx="2883500" cy="0"/>
            </a:xfrm>
            <a:custGeom>
              <a:avLst/>
              <a:gdLst/>
              <a:ahLst/>
              <a:cxnLst/>
              <a:rect l="0" t="0" r="0" b="0"/>
              <a:pathLst>
                <a:path w="2883500">
                  <a:moveTo>
                    <a:pt x="0" y="0"/>
                  </a:moveTo>
                  <a:lnTo>
                    <a:pt x="2883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3" name="Shape 968">
              <a:extLst>
                <a:ext uri="{FF2B5EF4-FFF2-40B4-BE49-F238E27FC236}">
                  <a16:creationId xmlns:a16="http://schemas.microsoft.com/office/drawing/2014/main" id="{75483C56-4BFA-8ADD-DA9E-5040D4BD179C}"/>
                </a:ext>
              </a:extLst>
            </p:cNvPr>
            <p:cNvSpPr/>
            <p:nvPr/>
          </p:nvSpPr>
          <p:spPr>
            <a:xfrm>
              <a:off x="2079750" y="2004850"/>
              <a:ext cx="2883500" cy="0"/>
            </a:xfrm>
            <a:custGeom>
              <a:avLst/>
              <a:gdLst/>
              <a:ahLst/>
              <a:cxnLst/>
              <a:rect l="0" t="0" r="0" b="0"/>
              <a:pathLst>
                <a:path w="2883500">
                  <a:moveTo>
                    <a:pt x="0" y="0"/>
                  </a:moveTo>
                  <a:lnTo>
                    <a:pt x="2883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3348BFC2-CA28-9C12-025B-072F9FDDBF24}"/>
                </a:ext>
              </a:extLst>
            </p:cNvPr>
            <p:cNvSpPr/>
            <p:nvPr/>
          </p:nvSpPr>
          <p:spPr>
            <a:xfrm>
              <a:off x="2170225" y="85675"/>
              <a:ext cx="559734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State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558A3D2E-D2B3-6D32-CB7F-B59E823587F1}"/>
                </a:ext>
              </a:extLst>
            </p:cNvPr>
            <p:cNvSpPr/>
            <p:nvPr/>
          </p:nvSpPr>
          <p:spPr>
            <a:xfrm>
              <a:off x="3172775" y="85675"/>
              <a:ext cx="800464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District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563907BB-AD3D-9150-42EC-AA55717448D8}"/>
                </a:ext>
              </a:extLst>
            </p:cNvPr>
            <p:cNvSpPr/>
            <p:nvPr/>
          </p:nvSpPr>
          <p:spPr>
            <a:xfrm>
              <a:off x="4108500" y="85675"/>
              <a:ext cx="91681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Average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115165B-AE1A-9F04-3233-595C0D6112CF}"/>
                </a:ext>
              </a:extLst>
            </p:cNvPr>
            <p:cNvSpPr/>
            <p:nvPr/>
          </p:nvSpPr>
          <p:spPr>
            <a:xfrm>
              <a:off x="4108500" y="295225"/>
              <a:ext cx="977820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Time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per</a:t>
              </a:r>
              <a:r>
                <a:rPr lang="en-IN" sz="1400" b="1" spc="-45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CE081DA6-9AAA-AAB1-BFD8-28DBB0B9FE17}"/>
                </a:ext>
              </a:extLst>
            </p:cNvPr>
            <p:cNvSpPr/>
            <p:nvPr/>
          </p:nvSpPr>
          <p:spPr>
            <a:xfrm>
              <a:off x="4108500" y="504775"/>
              <a:ext cx="90214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Delivery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5B29986-ADE3-DFCF-45CA-A0CC980EC064}"/>
                </a:ext>
              </a:extLst>
            </p:cNvPr>
            <p:cNvSpPr/>
            <p:nvPr/>
          </p:nvSpPr>
          <p:spPr>
            <a:xfrm>
              <a:off x="2170225" y="897174"/>
              <a:ext cx="31332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KR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7D459625-F3AF-1DF4-8CB7-59D1BA14AEB9}"/>
                </a:ext>
              </a:extLst>
            </p:cNvPr>
            <p:cNvSpPr/>
            <p:nvPr/>
          </p:nvSpPr>
          <p:spPr>
            <a:xfrm>
              <a:off x="3172775" y="911705"/>
              <a:ext cx="433457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Mys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27FCA580-C1E8-D2F5-2007-3978051A5FD0}"/>
                </a:ext>
              </a:extLst>
            </p:cNvPr>
            <p:cNvSpPr/>
            <p:nvPr/>
          </p:nvSpPr>
          <p:spPr>
            <a:xfrm>
              <a:off x="4108500" y="911705"/>
              <a:ext cx="262959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30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A63099C8-B609-4445-98D0-E09C941B910C}"/>
                </a:ext>
              </a:extLst>
            </p:cNvPr>
            <p:cNvSpPr/>
            <p:nvPr/>
          </p:nvSpPr>
          <p:spPr>
            <a:xfrm>
              <a:off x="2170225" y="1293375"/>
              <a:ext cx="31332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KR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C80D41EF-F3E6-34A7-EFE8-1922FEF2CD7E}"/>
                </a:ext>
              </a:extLst>
            </p:cNvPr>
            <p:cNvSpPr/>
            <p:nvPr/>
          </p:nvSpPr>
          <p:spPr>
            <a:xfrm>
              <a:off x="3172775" y="1307906"/>
              <a:ext cx="420451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Ban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87A35EAA-4598-BD74-A205-8CFC9793F5E0}"/>
                </a:ext>
              </a:extLst>
            </p:cNvPr>
            <p:cNvSpPr/>
            <p:nvPr/>
          </p:nvSpPr>
          <p:spPr>
            <a:xfrm>
              <a:off x="4108500" y="1307906"/>
              <a:ext cx="262959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40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78C95EBC-69EB-F249-8E49-EDEC646F5CA8}"/>
                </a:ext>
              </a:extLst>
            </p:cNvPr>
            <p:cNvSpPr/>
            <p:nvPr/>
          </p:nvSpPr>
          <p:spPr>
            <a:xfrm>
              <a:off x="2170225" y="1689575"/>
              <a:ext cx="313328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KR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628ACB4-61F6-B7A5-C580-DD3622491B5C}"/>
                </a:ext>
              </a:extLst>
            </p:cNvPr>
            <p:cNvSpPr/>
            <p:nvPr/>
          </p:nvSpPr>
          <p:spPr>
            <a:xfrm>
              <a:off x="3172775" y="1704106"/>
              <a:ext cx="341468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Bel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C8524CFA-CD2F-1DEB-D947-E5D013841FEC}"/>
                </a:ext>
              </a:extLst>
            </p:cNvPr>
            <p:cNvSpPr/>
            <p:nvPr/>
          </p:nvSpPr>
          <p:spPr>
            <a:xfrm>
              <a:off x="4108500" y="1704106"/>
              <a:ext cx="262959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20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8" name="Shape 984">
              <a:extLst>
                <a:ext uri="{FF2B5EF4-FFF2-40B4-BE49-F238E27FC236}">
                  <a16:creationId xmlns:a16="http://schemas.microsoft.com/office/drawing/2014/main" id="{DC221016-26B1-4768-B4CC-F479223F3999}"/>
                </a:ext>
              </a:extLst>
            </p:cNvPr>
            <p:cNvSpPr/>
            <p:nvPr/>
          </p:nvSpPr>
          <p:spPr>
            <a:xfrm>
              <a:off x="0" y="865075"/>
              <a:ext cx="2049750" cy="0"/>
            </a:xfrm>
            <a:custGeom>
              <a:avLst/>
              <a:gdLst/>
              <a:ahLst/>
              <a:cxnLst/>
              <a:rect l="0" t="0" r="0" b="0"/>
              <a:pathLst>
                <a:path w="2049750">
                  <a:moveTo>
                    <a:pt x="0" y="0"/>
                  </a:moveTo>
                  <a:lnTo>
                    <a:pt x="204975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9" name="Shape 985">
              <a:extLst>
                <a:ext uri="{FF2B5EF4-FFF2-40B4-BE49-F238E27FC236}">
                  <a16:creationId xmlns:a16="http://schemas.microsoft.com/office/drawing/2014/main" id="{C0D44828-220B-37BD-8D6F-F271CAF57C5C}"/>
                </a:ext>
              </a:extLst>
            </p:cNvPr>
            <p:cNvSpPr/>
            <p:nvPr/>
          </p:nvSpPr>
          <p:spPr>
            <a:xfrm>
              <a:off x="2049750" y="849342"/>
              <a:ext cx="43225" cy="31466"/>
            </a:xfrm>
            <a:custGeom>
              <a:avLst/>
              <a:gdLst/>
              <a:ahLst/>
              <a:cxnLst/>
              <a:rect l="0" t="0" r="0" b="0"/>
              <a:pathLst>
                <a:path w="43225" h="31466">
                  <a:moveTo>
                    <a:pt x="0" y="0"/>
                  </a:moveTo>
                  <a:lnTo>
                    <a:pt x="43225" y="15733"/>
                  </a:lnTo>
                  <a:lnTo>
                    <a:pt x="0" y="31466"/>
                  </a:lnTo>
                  <a:lnTo>
                    <a:pt x="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44546A"/>
            </a:lnRef>
            <a:fillRef idx="1">
              <a:srgbClr val="44546A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2DC67FAC-A8AA-23D9-9247-A79D5C553928}"/>
                </a:ext>
              </a:extLst>
            </p:cNvPr>
            <p:cNvSpPr/>
            <p:nvPr/>
          </p:nvSpPr>
          <p:spPr>
            <a:xfrm>
              <a:off x="207825" y="623749"/>
              <a:ext cx="2263293" cy="28376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Drill</a:t>
              </a:r>
              <a:r>
                <a:rPr lang="en-IN" sz="1400" b="1" spc="-45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Down</a:t>
              </a:r>
              <a:r>
                <a:rPr lang="en-IN" sz="1400" b="1" spc="-45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into</a:t>
              </a:r>
              <a:r>
                <a:rPr lang="en-IN" sz="1400" b="1" spc="-45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en-IN" sz="1400" b="1">
                  <a:solidFill>
                    <a:srgbClr val="666666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detail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A3C79939-84D0-6295-982F-2BBC1C7A9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754" y="339979"/>
            <a:ext cx="3129936" cy="143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65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A1A1F-D8E0-FF62-6D3F-DE6AF92FF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latin typeface="Comic Sans MS" panose="030F0702030302020204" pitchFamily="66" charset="0"/>
                <a:ea typeface="Cambria Math" panose="02040503050406030204" pitchFamily="18" charset="0"/>
              </a:rPr>
              <a:t>A Sample of Data Warehouse | Sales and Delivery</a:t>
            </a:r>
            <a:endParaRPr lang="en-IN" sz="3200" dirty="0">
              <a:latin typeface="Comic Sans MS" panose="030F0702030302020204" pitchFamily="66" charset="0"/>
              <a:ea typeface="Cambria Math" panose="020405030504060302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EE985B-0EED-B1F3-87C1-5A555A316B60}"/>
              </a:ext>
            </a:extLst>
          </p:cNvPr>
          <p:cNvGrpSpPr/>
          <p:nvPr/>
        </p:nvGrpSpPr>
        <p:grpSpPr>
          <a:xfrm>
            <a:off x="990600" y="2042159"/>
            <a:ext cx="10515600" cy="3749041"/>
            <a:chOff x="0" y="0"/>
            <a:chExt cx="8537148" cy="3126050"/>
          </a:xfrm>
        </p:grpSpPr>
        <p:sp>
          <p:nvSpPr>
            <p:cNvPr id="5" name="Shape 10303">
              <a:extLst>
                <a:ext uri="{FF2B5EF4-FFF2-40B4-BE49-F238E27FC236}">
                  <a16:creationId xmlns:a16="http://schemas.microsoft.com/office/drawing/2014/main" id="{B1EEFA05-EFB0-065D-0C41-F3C58C25B3FC}"/>
                </a:ext>
              </a:extLst>
            </p:cNvPr>
            <p:cNvSpPr/>
            <p:nvPr/>
          </p:nvSpPr>
          <p:spPr>
            <a:xfrm>
              <a:off x="1147750" y="1300150"/>
              <a:ext cx="1816625" cy="392400"/>
            </a:xfrm>
            <a:custGeom>
              <a:avLst/>
              <a:gdLst/>
              <a:ahLst/>
              <a:cxnLst/>
              <a:rect l="0" t="0" r="0" b="0"/>
              <a:pathLst>
                <a:path w="1816625" h="392400">
                  <a:moveTo>
                    <a:pt x="0" y="0"/>
                  </a:moveTo>
                  <a:lnTo>
                    <a:pt x="1816625" y="0"/>
                  </a:lnTo>
                  <a:lnTo>
                    <a:pt x="1816625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" name="Shape 1001">
              <a:extLst>
                <a:ext uri="{FF2B5EF4-FFF2-40B4-BE49-F238E27FC236}">
                  <a16:creationId xmlns:a16="http://schemas.microsoft.com/office/drawing/2014/main" id="{B59FD8CA-A318-89BA-FF7B-B4FE8DFF70B9}"/>
                </a:ext>
              </a:extLst>
            </p:cNvPr>
            <p:cNvSpPr/>
            <p:nvPr/>
          </p:nvSpPr>
          <p:spPr>
            <a:xfrm>
              <a:off x="1147750" y="1295400"/>
              <a:ext cx="0" cy="401900"/>
            </a:xfrm>
            <a:custGeom>
              <a:avLst/>
              <a:gdLst/>
              <a:ahLst/>
              <a:cxnLst/>
              <a:rect l="0" t="0" r="0" b="0"/>
              <a:pathLst>
                <a:path h="401900">
                  <a:moveTo>
                    <a:pt x="0" y="0"/>
                  </a:moveTo>
                  <a:lnTo>
                    <a:pt x="0" y="4019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" name="Shape 1002">
              <a:extLst>
                <a:ext uri="{FF2B5EF4-FFF2-40B4-BE49-F238E27FC236}">
                  <a16:creationId xmlns:a16="http://schemas.microsoft.com/office/drawing/2014/main" id="{6A75EC22-6659-3CD1-E3A0-8D8F03C9E90D}"/>
                </a:ext>
              </a:extLst>
            </p:cNvPr>
            <p:cNvSpPr/>
            <p:nvPr/>
          </p:nvSpPr>
          <p:spPr>
            <a:xfrm>
              <a:off x="2964375" y="1295400"/>
              <a:ext cx="0" cy="401900"/>
            </a:xfrm>
            <a:custGeom>
              <a:avLst/>
              <a:gdLst/>
              <a:ahLst/>
              <a:cxnLst/>
              <a:rect l="0" t="0" r="0" b="0"/>
              <a:pathLst>
                <a:path h="401900">
                  <a:moveTo>
                    <a:pt x="0" y="0"/>
                  </a:moveTo>
                  <a:lnTo>
                    <a:pt x="0" y="4019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Shape 1003">
              <a:extLst>
                <a:ext uri="{FF2B5EF4-FFF2-40B4-BE49-F238E27FC236}">
                  <a16:creationId xmlns:a16="http://schemas.microsoft.com/office/drawing/2014/main" id="{339C3287-0F67-6052-9C84-56FE502CB189}"/>
                </a:ext>
              </a:extLst>
            </p:cNvPr>
            <p:cNvSpPr/>
            <p:nvPr/>
          </p:nvSpPr>
          <p:spPr>
            <a:xfrm>
              <a:off x="1143000" y="1300150"/>
              <a:ext cx="1826125" cy="0"/>
            </a:xfrm>
            <a:custGeom>
              <a:avLst/>
              <a:gdLst/>
              <a:ahLst/>
              <a:cxnLst/>
              <a:rect l="0" t="0" r="0" b="0"/>
              <a:pathLst>
                <a:path w="1826125">
                  <a:moveTo>
                    <a:pt x="0" y="0"/>
                  </a:moveTo>
                  <a:lnTo>
                    <a:pt x="18261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" name="Shape 1004">
              <a:extLst>
                <a:ext uri="{FF2B5EF4-FFF2-40B4-BE49-F238E27FC236}">
                  <a16:creationId xmlns:a16="http://schemas.microsoft.com/office/drawing/2014/main" id="{10A49510-863E-36C8-B5B3-06BDEE43F0E1}"/>
                </a:ext>
              </a:extLst>
            </p:cNvPr>
            <p:cNvSpPr/>
            <p:nvPr/>
          </p:nvSpPr>
          <p:spPr>
            <a:xfrm>
              <a:off x="1143000" y="1692550"/>
              <a:ext cx="1826125" cy="0"/>
            </a:xfrm>
            <a:custGeom>
              <a:avLst/>
              <a:gdLst/>
              <a:ahLst/>
              <a:cxnLst/>
              <a:rect l="0" t="0" r="0" b="0"/>
              <a:pathLst>
                <a:path w="1826125">
                  <a:moveTo>
                    <a:pt x="0" y="0"/>
                  </a:moveTo>
                  <a:lnTo>
                    <a:pt x="18261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B24C9E0-84CD-F858-FBE6-4DEC2BACB474}"/>
                </a:ext>
              </a:extLst>
            </p:cNvPr>
            <p:cNvSpPr/>
            <p:nvPr/>
          </p:nvSpPr>
          <p:spPr>
            <a:xfrm>
              <a:off x="1233475" y="1395605"/>
              <a:ext cx="1833856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Sales Fact Table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1" name="Shape 10304">
              <a:extLst>
                <a:ext uri="{FF2B5EF4-FFF2-40B4-BE49-F238E27FC236}">
                  <a16:creationId xmlns:a16="http://schemas.microsoft.com/office/drawing/2014/main" id="{9C05FDDC-D5CD-77DD-3DAB-9F15995D68BD}"/>
                </a:ext>
              </a:extLst>
            </p:cNvPr>
            <p:cNvSpPr/>
            <p:nvPr/>
          </p:nvSpPr>
          <p:spPr>
            <a:xfrm>
              <a:off x="4750" y="4750"/>
              <a:ext cx="1143000" cy="601950"/>
            </a:xfrm>
            <a:custGeom>
              <a:avLst/>
              <a:gdLst/>
              <a:ahLst/>
              <a:cxnLst/>
              <a:rect l="0" t="0" r="0" b="0"/>
              <a:pathLst>
                <a:path w="1143000" h="601950">
                  <a:moveTo>
                    <a:pt x="0" y="0"/>
                  </a:moveTo>
                  <a:lnTo>
                    <a:pt x="1143000" y="0"/>
                  </a:lnTo>
                  <a:lnTo>
                    <a:pt x="1143000" y="601950"/>
                  </a:lnTo>
                  <a:lnTo>
                    <a:pt x="0" y="6019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Shape 1007">
              <a:extLst>
                <a:ext uri="{FF2B5EF4-FFF2-40B4-BE49-F238E27FC236}">
                  <a16:creationId xmlns:a16="http://schemas.microsoft.com/office/drawing/2014/main" id="{9E84D238-783A-C803-8BBA-F738599A0248}"/>
                </a:ext>
              </a:extLst>
            </p:cNvPr>
            <p:cNvSpPr/>
            <p:nvPr/>
          </p:nvSpPr>
          <p:spPr>
            <a:xfrm>
              <a:off x="4750" y="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Shape 1008">
              <a:extLst>
                <a:ext uri="{FF2B5EF4-FFF2-40B4-BE49-F238E27FC236}">
                  <a16:creationId xmlns:a16="http://schemas.microsoft.com/office/drawing/2014/main" id="{87C1A720-DA28-9E25-D68A-8FEA50D19A5C}"/>
                </a:ext>
              </a:extLst>
            </p:cNvPr>
            <p:cNvSpPr/>
            <p:nvPr/>
          </p:nvSpPr>
          <p:spPr>
            <a:xfrm>
              <a:off x="1147750" y="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Shape 1009">
              <a:extLst>
                <a:ext uri="{FF2B5EF4-FFF2-40B4-BE49-F238E27FC236}">
                  <a16:creationId xmlns:a16="http://schemas.microsoft.com/office/drawing/2014/main" id="{B5F2213F-EAC4-6D90-AEB4-1BE0E0ED9572}"/>
                </a:ext>
              </a:extLst>
            </p:cNvPr>
            <p:cNvSpPr/>
            <p:nvPr/>
          </p:nvSpPr>
          <p:spPr>
            <a:xfrm>
              <a:off x="0" y="4750"/>
              <a:ext cx="1152500" cy="0"/>
            </a:xfrm>
            <a:custGeom>
              <a:avLst/>
              <a:gdLst/>
              <a:ahLst/>
              <a:cxnLst/>
              <a:rect l="0" t="0" r="0" b="0"/>
              <a:pathLst>
                <a:path w="1152500">
                  <a:moveTo>
                    <a:pt x="0" y="0"/>
                  </a:moveTo>
                  <a:lnTo>
                    <a:pt x="1152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Shape 1010">
              <a:extLst>
                <a:ext uri="{FF2B5EF4-FFF2-40B4-BE49-F238E27FC236}">
                  <a16:creationId xmlns:a16="http://schemas.microsoft.com/office/drawing/2014/main" id="{57CF0056-8D7A-75DE-5B8B-0943EF25AA97}"/>
                </a:ext>
              </a:extLst>
            </p:cNvPr>
            <p:cNvSpPr/>
            <p:nvPr/>
          </p:nvSpPr>
          <p:spPr>
            <a:xfrm>
              <a:off x="0" y="606700"/>
              <a:ext cx="1152500" cy="0"/>
            </a:xfrm>
            <a:custGeom>
              <a:avLst/>
              <a:gdLst/>
              <a:ahLst/>
              <a:cxnLst/>
              <a:rect l="0" t="0" r="0" b="0"/>
              <a:pathLst>
                <a:path w="1152500">
                  <a:moveTo>
                    <a:pt x="0" y="0"/>
                  </a:moveTo>
                  <a:lnTo>
                    <a:pt x="1152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7574FD-52D4-20F4-ADA1-0727E4BE1782}"/>
                </a:ext>
              </a:extLst>
            </p:cNvPr>
            <p:cNvSpPr/>
            <p:nvPr/>
          </p:nvSpPr>
          <p:spPr>
            <a:xfrm>
              <a:off x="90475" y="100206"/>
              <a:ext cx="1168655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Customer 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C16AFE2-E9AB-BD19-0333-E7BB8989C063}"/>
                </a:ext>
              </a:extLst>
            </p:cNvPr>
            <p:cNvSpPr/>
            <p:nvPr/>
          </p:nvSpPr>
          <p:spPr>
            <a:xfrm>
              <a:off x="90475" y="309756"/>
              <a:ext cx="1207673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8" name="Shape 10305">
              <a:extLst>
                <a:ext uri="{FF2B5EF4-FFF2-40B4-BE49-F238E27FC236}">
                  <a16:creationId xmlns:a16="http://schemas.microsoft.com/office/drawing/2014/main" id="{49CF05AD-205E-6118-0BA4-BA08EA5CE4BC}"/>
                </a:ext>
              </a:extLst>
            </p:cNvPr>
            <p:cNvSpPr/>
            <p:nvPr/>
          </p:nvSpPr>
          <p:spPr>
            <a:xfrm>
              <a:off x="3040575" y="33325"/>
              <a:ext cx="1236400" cy="601950"/>
            </a:xfrm>
            <a:custGeom>
              <a:avLst/>
              <a:gdLst/>
              <a:ahLst/>
              <a:cxnLst/>
              <a:rect l="0" t="0" r="0" b="0"/>
              <a:pathLst>
                <a:path w="1236400" h="601950">
                  <a:moveTo>
                    <a:pt x="0" y="0"/>
                  </a:moveTo>
                  <a:lnTo>
                    <a:pt x="1236400" y="0"/>
                  </a:lnTo>
                  <a:lnTo>
                    <a:pt x="1236400" y="601950"/>
                  </a:lnTo>
                  <a:lnTo>
                    <a:pt x="0" y="6019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Shape 1014">
              <a:extLst>
                <a:ext uri="{FF2B5EF4-FFF2-40B4-BE49-F238E27FC236}">
                  <a16:creationId xmlns:a16="http://schemas.microsoft.com/office/drawing/2014/main" id="{E636D855-1B01-4C1B-A72E-4374BB082EB7}"/>
                </a:ext>
              </a:extLst>
            </p:cNvPr>
            <p:cNvSpPr/>
            <p:nvPr/>
          </p:nvSpPr>
          <p:spPr>
            <a:xfrm>
              <a:off x="3040575" y="28575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Shape 1015">
              <a:extLst>
                <a:ext uri="{FF2B5EF4-FFF2-40B4-BE49-F238E27FC236}">
                  <a16:creationId xmlns:a16="http://schemas.microsoft.com/office/drawing/2014/main" id="{07934D16-3BBE-A652-128D-07A7B18FDBD4}"/>
                </a:ext>
              </a:extLst>
            </p:cNvPr>
            <p:cNvSpPr/>
            <p:nvPr/>
          </p:nvSpPr>
          <p:spPr>
            <a:xfrm>
              <a:off x="4276975" y="28575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1" name="Shape 1016">
              <a:extLst>
                <a:ext uri="{FF2B5EF4-FFF2-40B4-BE49-F238E27FC236}">
                  <a16:creationId xmlns:a16="http://schemas.microsoft.com/office/drawing/2014/main" id="{463DE52F-B038-E320-4E91-FFB3E4B1FCF5}"/>
                </a:ext>
              </a:extLst>
            </p:cNvPr>
            <p:cNvSpPr/>
            <p:nvPr/>
          </p:nvSpPr>
          <p:spPr>
            <a:xfrm>
              <a:off x="3035825" y="33325"/>
              <a:ext cx="1245900" cy="0"/>
            </a:xfrm>
            <a:custGeom>
              <a:avLst/>
              <a:gdLst/>
              <a:ahLst/>
              <a:cxnLst/>
              <a:rect l="0" t="0" r="0" b="0"/>
              <a:pathLst>
                <a:path w="1245900">
                  <a:moveTo>
                    <a:pt x="0" y="0"/>
                  </a:moveTo>
                  <a:lnTo>
                    <a:pt x="12459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2" name="Shape 1017">
              <a:extLst>
                <a:ext uri="{FF2B5EF4-FFF2-40B4-BE49-F238E27FC236}">
                  <a16:creationId xmlns:a16="http://schemas.microsoft.com/office/drawing/2014/main" id="{87149B74-1B8A-F351-120D-06DF6D7076C8}"/>
                </a:ext>
              </a:extLst>
            </p:cNvPr>
            <p:cNvSpPr/>
            <p:nvPr/>
          </p:nvSpPr>
          <p:spPr>
            <a:xfrm>
              <a:off x="3035825" y="635275"/>
              <a:ext cx="1245900" cy="0"/>
            </a:xfrm>
            <a:custGeom>
              <a:avLst/>
              <a:gdLst/>
              <a:ahLst/>
              <a:cxnLst/>
              <a:rect l="0" t="0" r="0" b="0"/>
              <a:pathLst>
                <a:path w="1245900">
                  <a:moveTo>
                    <a:pt x="0" y="0"/>
                  </a:moveTo>
                  <a:lnTo>
                    <a:pt x="12459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E788062-07C6-8621-8F34-40FC033F64F7}"/>
                </a:ext>
              </a:extLst>
            </p:cNvPr>
            <p:cNvSpPr/>
            <p:nvPr/>
          </p:nvSpPr>
          <p:spPr>
            <a:xfrm>
              <a:off x="3126300" y="128781"/>
              <a:ext cx="577943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 dirty="0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Date </a:t>
              </a:r>
              <a:endParaRPr lang="en-IN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C30395C-D228-B683-E639-8153E5C4071C}"/>
                </a:ext>
              </a:extLst>
            </p:cNvPr>
            <p:cNvSpPr/>
            <p:nvPr/>
          </p:nvSpPr>
          <p:spPr>
            <a:xfrm>
              <a:off x="3126300" y="338331"/>
              <a:ext cx="1207673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5" name="Shape 10306">
              <a:extLst>
                <a:ext uri="{FF2B5EF4-FFF2-40B4-BE49-F238E27FC236}">
                  <a16:creationId xmlns:a16="http://schemas.microsoft.com/office/drawing/2014/main" id="{CBE69BA0-3996-A2AE-2151-48D538FF22AE}"/>
                </a:ext>
              </a:extLst>
            </p:cNvPr>
            <p:cNvSpPr/>
            <p:nvPr/>
          </p:nvSpPr>
          <p:spPr>
            <a:xfrm>
              <a:off x="4750" y="2519350"/>
              <a:ext cx="1143000" cy="601950"/>
            </a:xfrm>
            <a:custGeom>
              <a:avLst/>
              <a:gdLst/>
              <a:ahLst/>
              <a:cxnLst/>
              <a:rect l="0" t="0" r="0" b="0"/>
              <a:pathLst>
                <a:path w="1143000" h="601950">
                  <a:moveTo>
                    <a:pt x="0" y="0"/>
                  </a:moveTo>
                  <a:lnTo>
                    <a:pt x="1143000" y="0"/>
                  </a:lnTo>
                  <a:lnTo>
                    <a:pt x="1143000" y="601950"/>
                  </a:lnTo>
                  <a:lnTo>
                    <a:pt x="0" y="6019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Shape 1021">
              <a:extLst>
                <a:ext uri="{FF2B5EF4-FFF2-40B4-BE49-F238E27FC236}">
                  <a16:creationId xmlns:a16="http://schemas.microsoft.com/office/drawing/2014/main" id="{52C44227-AF57-76D1-EEC8-190D77F97FF5}"/>
                </a:ext>
              </a:extLst>
            </p:cNvPr>
            <p:cNvSpPr/>
            <p:nvPr/>
          </p:nvSpPr>
          <p:spPr>
            <a:xfrm>
              <a:off x="4750" y="251460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Shape 1022">
              <a:extLst>
                <a:ext uri="{FF2B5EF4-FFF2-40B4-BE49-F238E27FC236}">
                  <a16:creationId xmlns:a16="http://schemas.microsoft.com/office/drawing/2014/main" id="{2C4EF40C-BFC4-35C5-29C2-177ED715222E}"/>
                </a:ext>
              </a:extLst>
            </p:cNvPr>
            <p:cNvSpPr/>
            <p:nvPr/>
          </p:nvSpPr>
          <p:spPr>
            <a:xfrm>
              <a:off x="1147750" y="251460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Shape 1023">
              <a:extLst>
                <a:ext uri="{FF2B5EF4-FFF2-40B4-BE49-F238E27FC236}">
                  <a16:creationId xmlns:a16="http://schemas.microsoft.com/office/drawing/2014/main" id="{0764E86D-F5BE-B6DD-D943-6A8F3C020330}"/>
                </a:ext>
              </a:extLst>
            </p:cNvPr>
            <p:cNvSpPr/>
            <p:nvPr/>
          </p:nvSpPr>
          <p:spPr>
            <a:xfrm>
              <a:off x="0" y="2519350"/>
              <a:ext cx="1152500" cy="0"/>
            </a:xfrm>
            <a:custGeom>
              <a:avLst/>
              <a:gdLst/>
              <a:ahLst/>
              <a:cxnLst/>
              <a:rect l="0" t="0" r="0" b="0"/>
              <a:pathLst>
                <a:path w="1152500">
                  <a:moveTo>
                    <a:pt x="0" y="0"/>
                  </a:moveTo>
                  <a:lnTo>
                    <a:pt x="1152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Shape 1024">
              <a:extLst>
                <a:ext uri="{FF2B5EF4-FFF2-40B4-BE49-F238E27FC236}">
                  <a16:creationId xmlns:a16="http://schemas.microsoft.com/office/drawing/2014/main" id="{E3422A24-647E-13AD-8914-6F616B50E370}"/>
                </a:ext>
              </a:extLst>
            </p:cNvPr>
            <p:cNvSpPr/>
            <p:nvPr/>
          </p:nvSpPr>
          <p:spPr>
            <a:xfrm>
              <a:off x="0" y="3121300"/>
              <a:ext cx="1152500" cy="0"/>
            </a:xfrm>
            <a:custGeom>
              <a:avLst/>
              <a:gdLst/>
              <a:ahLst/>
              <a:cxnLst/>
              <a:rect l="0" t="0" r="0" b="0"/>
              <a:pathLst>
                <a:path w="1152500">
                  <a:moveTo>
                    <a:pt x="0" y="0"/>
                  </a:moveTo>
                  <a:lnTo>
                    <a:pt x="1152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F4B79F9-4F98-8B42-9E5E-5A7BA78F4726}"/>
                </a:ext>
              </a:extLst>
            </p:cNvPr>
            <p:cNvSpPr/>
            <p:nvPr/>
          </p:nvSpPr>
          <p:spPr>
            <a:xfrm>
              <a:off x="90475" y="2614805"/>
              <a:ext cx="1193957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Food Item 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26C1175-224F-E751-53AF-81374472A75F}"/>
                </a:ext>
              </a:extLst>
            </p:cNvPr>
            <p:cNvSpPr/>
            <p:nvPr/>
          </p:nvSpPr>
          <p:spPr>
            <a:xfrm>
              <a:off x="90475" y="2824355"/>
              <a:ext cx="1207673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2" name="Shape 10307">
              <a:extLst>
                <a:ext uri="{FF2B5EF4-FFF2-40B4-BE49-F238E27FC236}">
                  <a16:creationId xmlns:a16="http://schemas.microsoft.com/office/drawing/2014/main" id="{702E1D4F-DAA4-20B2-67CF-E9639C571FCE}"/>
                </a:ext>
              </a:extLst>
            </p:cNvPr>
            <p:cNvSpPr/>
            <p:nvPr/>
          </p:nvSpPr>
          <p:spPr>
            <a:xfrm>
              <a:off x="3040575" y="2519350"/>
              <a:ext cx="1236400" cy="601950"/>
            </a:xfrm>
            <a:custGeom>
              <a:avLst/>
              <a:gdLst/>
              <a:ahLst/>
              <a:cxnLst/>
              <a:rect l="0" t="0" r="0" b="0"/>
              <a:pathLst>
                <a:path w="1236400" h="601950">
                  <a:moveTo>
                    <a:pt x="0" y="0"/>
                  </a:moveTo>
                  <a:lnTo>
                    <a:pt x="1236400" y="0"/>
                  </a:lnTo>
                  <a:lnTo>
                    <a:pt x="1236400" y="601950"/>
                  </a:lnTo>
                  <a:lnTo>
                    <a:pt x="0" y="6019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3" name="Shape 1028">
              <a:extLst>
                <a:ext uri="{FF2B5EF4-FFF2-40B4-BE49-F238E27FC236}">
                  <a16:creationId xmlns:a16="http://schemas.microsoft.com/office/drawing/2014/main" id="{8D907EE2-65CA-9BC1-B6CA-815EB1E800FF}"/>
                </a:ext>
              </a:extLst>
            </p:cNvPr>
            <p:cNvSpPr/>
            <p:nvPr/>
          </p:nvSpPr>
          <p:spPr>
            <a:xfrm>
              <a:off x="3040575" y="251460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4" name="Shape 1029">
              <a:extLst>
                <a:ext uri="{FF2B5EF4-FFF2-40B4-BE49-F238E27FC236}">
                  <a16:creationId xmlns:a16="http://schemas.microsoft.com/office/drawing/2014/main" id="{BA4B8ABC-3CFD-659C-B640-30FA13EDA12B}"/>
                </a:ext>
              </a:extLst>
            </p:cNvPr>
            <p:cNvSpPr/>
            <p:nvPr/>
          </p:nvSpPr>
          <p:spPr>
            <a:xfrm>
              <a:off x="4276975" y="251460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5" name="Shape 1030">
              <a:extLst>
                <a:ext uri="{FF2B5EF4-FFF2-40B4-BE49-F238E27FC236}">
                  <a16:creationId xmlns:a16="http://schemas.microsoft.com/office/drawing/2014/main" id="{4C698DC5-745C-F40D-816D-954C1F71DE2D}"/>
                </a:ext>
              </a:extLst>
            </p:cNvPr>
            <p:cNvSpPr/>
            <p:nvPr/>
          </p:nvSpPr>
          <p:spPr>
            <a:xfrm>
              <a:off x="3035825" y="2519350"/>
              <a:ext cx="1245900" cy="0"/>
            </a:xfrm>
            <a:custGeom>
              <a:avLst/>
              <a:gdLst/>
              <a:ahLst/>
              <a:cxnLst/>
              <a:rect l="0" t="0" r="0" b="0"/>
              <a:pathLst>
                <a:path w="1245900">
                  <a:moveTo>
                    <a:pt x="0" y="0"/>
                  </a:moveTo>
                  <a:lnTo>
                    <a:pt x="12459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6" name="Shape 1031">
              <a:extLst>
                <a:ext uri="{FF2B5EF4-FFF2-40B4-BE49-F238E27FC236}">
                  <a16:creationId xmlns:a16="http://schemas.microsoft.com/office/drawing/2014/main" id="{877E3856-E8B0-1C44-9C85-8D20EC938474}"/>
                </a:ext>
              </a:extLst>
            </p:cNvPr>
            <p:cNvSpPr/>
            <p:nvPr/>
          </p:nvSpPr>
          <p:spPr>
            <a:xfrm>
              <a:off x="3035825" y="3121300"/>
              <a:ext cx="1245900" cy="0"/>
            </a:xfrm>
            <a:custGeom>
              <a:avLst/>
              <a:gdLst/>
              <a:ahLst/>
              <a:cxnLst/>
              <a:rect l="0" t="0" r="0" b="0"/>
              <a:pathLst>
                <a:path w="1245900">
                  <a:moveTo>
                    <a:pt x="0" y="0"/>
                  </a:moveTo>
                  <a:lnTo>
                    <a:pt x="12459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0B77C22-6494-4D4C-4C44-1C396DABE272}"/>
                </a:ext>
              </a:extLst>
            </p:cNvPr>
            <p:cNvSpPr/>
            <p:nvPr/>
          </p:nvSpPr>
          <p:spPr>
            <a:xfrm>
              <a:off x="3126300" y="2614805"/>
              <a:ext cx="1300134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Restaurant 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F0A4BE8-203B-5D7E-53E2-3D389A9363E0}"/>
                </a:ext>
              </a:extLst>
            </p:cNvPr>
            <p:cNvSpPr/>
            <p:nvPr/>
          </p:nvSpPr>
          <p:spPr>
            <a:xfrm>
              <a:off x="3126300" y="2824355"/>
              <a:ext cx="1207673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9" name="Shape 10308">
              <a:extLst>
                <a:ext uri="{FF2B5EF4-FFF2-40B4-BE49-F238E27FC236}">
                  <a16:creationId xmlns:a16="http://schemas.microsoft.com/office/drawing/2014/main" id="{ACC6106F-AB76-280F-36A9-3F566F1EDDC8}"/>
                </a:ext>
              </a:extLst>
            </p:cNvPr>
            <p:cNvSpPr/>
            <p:nvPr/>
          </p:nvSpPr>
          <p:spPr>
            <a:xfrm>
              <a:off x="4922875" y="1300150"/>
              <a:ext cx="1816625" cy="392400"/>
            </a:xfrm>
            <a:custGeom>
              <a:avLst/>
              <a:gdLst/>
              <a:ahLst/>
              <a:cxnLst/>
              <a:rect l="0" t="0" r="0" b="0"/>
              <a:pathLst>
                <a:path w="1816625" h="392400">
                  <a:moveTo>
                    <a:pt x="0" y="0"/>
                  </a:moveTo>
                  <a:lnTo>
                    <a:pt x="1816625" y="0"/>
                  </a:lnTo>
                  <a:lnTo>
                    <a:pt x="1816625" y="392400"/>
                  </a:lnTo>
                  <a:lnTo>
                    <a:pt x="0" y="39240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0" name="Shape 1035">
              <a:extLst>
                <a:ext uri="{FF2B5EF4-FFF2-40B4-BE49-F238E27FC236}">
                  <a16:creationId xmlns:a16="http://schemas.microsoft.com/office/drawing/2014/main" id="{6F3D66B5-868F-03AF-9312-A1B175ADB585}"/>
                </a:ext>
              </a:extLst>
            </p:cNvPr>
            <p:cNvSpPr/>
            <p:nvPr/>
          </p:nvSpPr>
          <p:spPr>
            <a:xfrm>
              <a:off x="4922875" y="1295400"/>
              <a:ext cx="0" cy="401900"/>
            </a:xfrm>
            <a:custGeom>
              <a:avLst/>
              <a:gdLst/>
              <a:ahLst/>
              <a:cxnLst/>
              <a:rect l="0" t="0" r="0" b="0"/>
              <a:pathLst>
                <a:path h="401900">
                  <a:moveTo>
                    <a:pt x="0" y="0"/>
                  </a:moveTo>
                  <a:lnTo>
                    <a:pt x="0" y="4019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1" name="Shape 1036">
              <a:extLst>
                <a:ext uri="{FF2B5EF4-FFF2-40B4-BE49-F238E27FC236}">
                  <a16:creationId xmlns:a16="http://schemas.microsoft.com/office/drawing/2014/main" id="{00530CA9-58E4-F4AD-15DC-96D4C3E0E647}"/>
                </a:ext>
              </a:extLst>
            </p:cNvPr>
            <p:cNvSpPr/>
            <p:nvPr/>
          </p:nvSpPr>
          <p:spPr>
            <a:xfrm>
              <a:off x="6739501" y="1295400"/>
              <a:ext cx="0" cy="401900"/>
            </a:xfrm>
            <a:custGeom>
              <a:avLst/>
              <a:gdLst/>
              <a:ahLst/>
              <a:cxnLst/>
              <a:rect l="0" t="0" r="0" b="0"/>
              <a:pathLst>
                <a:path h="401900">
                  <a:moveTo>
                    <a:pt x="0" y="0"/>
                  </a:moveTo>
                  <a:lnTo>
                    <a:pt x="0" y="40190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2" name="Shape 1037">
              <a:extLst>
                <a:ext uri="{FF2B5EF4-FFF2-40B4-BE49-F238E27FC236}">
                  <a16:creationId xmlns:a16="http://schemas.microsoft.com/office/drawing/2014/main" id="{2D54C8CA-68FF-486F-41EC-9A9DFE9B648D}"/>
                </a:ext>
              </a:extLst>
            </p:cNvPr>
            <p:cNvSpPr/>
            <p:nvPr/>
          </p:nvSpPr>
          <p:spPr>
            <a:xfrm>
              <a:off x="4918125" y="1300150"/>
              <a:ext cx="1826125" cy="0"/>
            </a:xfrm>
            <a:custGeom>
              <a:avLst/>
              <a:gdLst/>
              <a:ahLst/>
              <a:cxnLst/>
              <a:rect l="0" t="0" r="0" b="0"/>
              <a:pathLst>
                <a:path w="1826125">
                  <a:moveTo>
                    <a:pt x="0" y="0"/>
                  </a:moveTo>
                  <a:lnTo>
                    <a:pt x="18261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3" name="Shape 1038">
              <a:extLst>
                <a:ext uri="{FF2B5EF4-FFF2-40B4-BE49-F238E27FC236}">
                  <a16:creationId xmlns:a16="http://schemas.microsoft.com/office/drawing/2014/main" id="{2E2D64A1-0F7F-B629-3177-5BC17E1F70E0}"/>
                </a:ext>
              </a:extLst>
            </p:cNvPr>
            <p:cNvSpPr/>
            <p:nvPr/>
          </p:nvSpPr>
          <p:spPr>
            <a:xfrm>
              <a:off x="4918125" y="1692550"/>
              <a:ext cx="1826125" cy="0"/>
            </a:xfrm>
            <a:custGeom>
              <a:avLst/>
              <a:gdLst/>
              <a:ahLst/>
              <a:cxnLst/>
              <a:rect l="0" t="0" r="0" b="0"/>
              <a:pathLst>
                <a:path w="1826125">
                  <a:moveTo>
                    <a:pt x="0" y="0"/>
                  </a:moveTo>
                  <a:lnTo>
                    <a:pt x="1826125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0281A3E-3B6D-83ED-5DEE-A3AA63D0DED8}"/>
                </a:ext>
              </a:extLst>
            </p:cNvPr>
            <p:cNvSpPr/>
            <p:nvPr/>
          </p:nvSpPr>
          <p:spPr>
            <a:xfrm>
              <a:off x="5008600" y="1395605"/>
              <a:ext cx="2136070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Delivery Fact Table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5" name="Shape 10309">
              <a:extLst>
                <a:ext uri="{FF2B5EF4-FFF2-40B4-BE49-F238E27FC236}">
                  <a16:creationId xmlns:a16="http://schemas.microsoft.com/office/drawing/2014/main" id="{3A270512-B0CA-5999-8E8A-F19ADC394750}"/>
                </a:ext>
              </a:extLst>
            </p:cNvPr>
            <p:cNvSpPr/>
            <p:nvPr/>
          </p:nvSpPr>
          <p:spPr>
            <a:xfrm>
              <a:off x="6832451" y="2519350"/>
              <a:ext cx="1143000" cy="601950"/>
            </a:xfrm>
            <a:custGeom>
              <a:avLst/>
              <a:gdLst/>
              <a:ahLst/>
              <a:cxnLst/>
              <a:rect l="0" t="0" r="0" b="0"/>
              <a:pathLst>
                <a:path w="1143000" h="601950">
                  <a:moveTo>
                    <a:pt x="0" y="0"/>
                  </a:moveTo>
                  <a:lnTo>
                    <a:pt x="1143000" y="0"/>
                  </a:lnTo>
                  <a:lnTo>
                    <a:pt x="1143000" y="601950"/>
                  </a:lnTo>
                  <a:lnTo>
                    <a:pt x="0" y="6019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6" name="Shape 1041">
              <a:extLst>
                <a:ext uri="{FF2B5EF4-FFF2-40B4-BE49-F238E27FC236}">
                  <a16:creationId xmlns:a16="http://schemas.microsoft.com/office/drawing/2014/main" id="{7CC990D1-76AF-DDBF-2924-D0B962D9CB03}"/>
                </a:ext>
              </a:extLst>
            </p:cNvPr>
            <p:cNvSpPr/>
            <p:nvPr/>
          </p:nvSpPr>
          <p:spPr>
            <a:xfrm>
              <a:off x="6832451" y="251460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7" name="Shape 1042">
              <a:extLst>
                <a:ext uri="{FF2B5EF4-FFF2-40B4-BE49-F238E27FC236}">
                  <a16:creationId xmlns:a16="http://schemas.microsoft.com/office/drawing/2014/main" id="{734761E3-561A-0C19-31EB-9D65FB0B7542}"/>
                </a:ext>
              </a:extLst>
            </p:cNvPr>
            <p:cNvSpPr/>
            <p:nvPr/>
          </p:nvSpPr>
          <p:spPr>
            <a:xfrm>
              <a:off x="7975451" y="251460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8" name="Shape 1043">
              <a:extLst>
                <a:ext uri="{FF2B5EF4-FFF2-40B4-BE49-F238E27FC236}">
                  <a16:creationId xmlns:a16="http://schemas.microsoft.com/office/drawing/2014/main" id="{21EE83F8-8E57-7181-F94A-AF18D5F41A93}"/>
                </a:ext>
              </a:extLst>
            </p:cNvPr>
            <p:cNvSpPr/>
            <p:nvPr/>
          </p:nvSpPr>
          <p:spPr>
            <a:xfrm>
              <a:off x="6827701" y="2519350"/>
              <a:ext cx="1152500" cy="0"/>
            </a:xfrm>
            <a:custGeom>
              <a:avLst/>
              <a:gdLst/>
              <a:ahLst/>
              <a:cxnLst/>
              <a:rect l="0" t="0" r="0" b="0"/>
              <a:pathLst>
                <a:path w="1152500">
                  <a:moveTo>
                    <a:pt x="0" y="0"/>
                  </a:moveTo>
                  <a:lnTo>
                    <a:pt x="1152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9" name="Shape 1044">
              <a:extLst>
                <a:ext uri="{FF2B5EF4-FFF2-40B4-BE49-F238E27FC236}">
                  <a16:creationId xmlns:a16="http://schemas.microsoft.com/office/drawing/2014/main" id="{A0933B18-3706-AC3A-C225-0DAEF549D3BC}"/>
                </a:ext>
              </a:extLst>
            </p:cNvPr>
            <p:cNvSpPr/>
            <p:nvPr/>
          </p:nvSpPr>
          <p:spPr>
            <a:xfrm>
              <a:off x="6827701" y="3121300"/>
              <a:ext cx="1152500" cy="0"/>
            </a:xfrm>
            <a:custGeom>
              <a:avLst/>
              <a:gdLst/>
              <a:ahLst/>
              <a:cxnLst/>
              <a:rect l="0" t="0" r="0" b="0"/>
              <a:pathLst>
                <a:path w="1152500">
                  <a:moveTo>
                    <a:pt x="0" y="0"/>
                  </a:moveTo>
                  <a:lnTo>
                    <a:pt x="1152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AA75F44-023D-1673-8CD8-65570FB85077}"/>
                </a:ext>
              </a:extLst>
            </p:cNvPr>
            <p:cNvSpPr/>
            <p:nvPr/>
          </p:nvSpPr>
          <p:spPr>
            <a:xfrm>
              <a:off x="6918176" y="2614805"/>
              <a:ext cx="1181661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Employee 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2D6DC99-AAA3-873C-1088-4EB70C495FB4}"/>
                </a:ext>
              </a:extLst>
            </p:cNvPr>
            <p:cNvSpPr/>
            <p:nvPr/>
          </p:nvSpPr>
          <p:spPr>
            <a:xfrm>
              <a:off x="6918176" y="2824355"/>
              <a:ext cx="1207673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2" name="Shape 1048">
              <a:extLst>
                <a:ext uri="{FF2B5EF4-FFF2-40B4-BE49-F238E27FC236}">
                  <a16:creationId xmlns:a16="http://schemas.microsoft.com/office/drawing/2014/main" id="{31D93D15-08C8-F2EB-18EF-356B5BDBEB24}"/>
                </a:ext>
              </a:extLst>
            </p:cNvPr>
            <p:cNvSpPr/>
            <p:nvPr/>
          </p:nvSpPr>
          <p:spPr>
            <a:xfrm>
              <a:off x="684225" y="596550"/>
              <a:ext cx="1400400" cy="694200"/>
            </a:xfrm>
            <a:custGeom>
              <a:avLst/>
              <a:gdLst/>
              <a:ahLst/>
              <a:cxnLst/>
              <a:rect l="0" t="0" r="0" b="0"/>
              <a:pathLst>
                <a:path w="1400400" h="694200">
                  <a:moveTo>
                    <a:pt x="1400400" y="694200"/>
                  </a:moveTo>
                  <a:lnTo>
                    <a:pt x="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3" name="Shape 1050">
              <a:extLst>
                <a:ext uri="{FF2B5EF4-FFF2-40B4-BE49-F238E27FC236}">
                  <a16:creationId xmlns:a16="http://schemas.microsoft.com/office/drawing/2014/main" id="{7062F526-454A-4162-ED47-6397A3CF3C89}"/>
                </a:ext>
              </a:extLst>
            </p:cNvPr>
            <p:cNvSpPr/>
            <p:nvPr/>
          </p:nvSpPr>
          <p:spPr>
            <a:xfrm>
              <a:off x="2109400" y="633850"/>
              <a:ext cx="1524600" cy="669300"/>
            </a:xfrm>
            <a:custGeom>
              <a:avLst/>
              <a:gdLst/>
              <a:ahLst/>
              <a:cxnLst/>
              <a:rect l="0" t="0" r="0" b="0"/>
              <a:pathLst>
                <a:path w="1524600" h="669300">
                  <a:moveTo>
                    <a:pt x="0" y="669300"/>
                  </a:moveTo>
                  <a:lnTo>
                    <a:pt x="152460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4" name="Shape 1052">
              <a:extLst>
                <a:ext uri="{FF2B5EF4-FFF2-40B4-BE49-F238E27FC236}">
                  <a16:creationId xmlns:a16="http://schemas.microsoft.com/office/drawing/2014/main" id="{BE6FF8C5-680F-91CD-6C16-1B6FB6D18A37}"/>
                </a:ext>
              </a:extLst>
            </p:cNvPr>
            <p:cNvSpPr/>
            <p:nvPr/>
          </p:nvSpPr>
          <p:spPr>
            <a:xfrm>
              <a:off x="622050" y="1712150"/>
              <a:ext cx="1413000" cy="818100"/>
            </a:xfrm>
            <a:custGeom>
              <a:avLst/>
              <a:gdLst/>
              <a:ahLst/>
              <a:cxnLst/>
              <a:rect l="0" t="0" r="0" b="0"/>
              <a:pathLst>
                <a:path w="1413000" h="818100">
                  <a:moveTo>
                    <a:pt x="1413000" y="0"/>
                  </a:moveTo>
                  <a:lnTo>
                    <a:pt x="0" y="81810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5" name="Shape 1054">
              <a:extLst>
                <a:ext uri="{FF2B5EF4-FFF2-40B4-BE49-F238E27FC236}">
                  <a16:creationId xmlns:a16="http://schemas.microsoft.com/office/drawing/2014/main" id="{E6A0DFD4-D5EA-00A7-DB2E-C33AF54E4F97}"/>
                </a:ext>
              </a:extLst>
            </p:cNvPr>
            <p:cNvSpPr/>
            <p:nvPr/>
          </p:nvSpPr>
          <p:spPr>
            <a:xfrm>
              <a:off x="2047450" y="1724550"/>
              <a:ext cx="1574100" cy="793200"/>
            </a:xfrm>
            <a:custGeom>
              <a:avLst/>
              <a:gdLst/>
              <a:ahLst/>
              <a:cxnLst/>
              <a:rect l="0" t="0" r="0" b="0"/>
              <a:pathLst>
                <a:path w="1574100" h="793200">
                  <a:moveTo>
                    <a:pt x="0" y="0"/>
                  </a:moveTo>
                  <a:lnTo>
                    <a:pt x="1574100" y="79320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6" name="Shape 1056">
              <a:extLst>
                <a:ext uri="{FF2B5EF4-FFF2-40B4-BE49-F238E27FC236}">
                  <a16:creationId xmlns:a16="http://schemas.microsoft.com/office/drawing/2014/main" id="{85FE9EA8-B483-2F95-1BB5-491809115053}"/>
                </a:ext>
              </a:extLst>
            </p:cNvPr>
            <p:cNvSpPr/>
            <p:nvPr/>
          </p:nvSpPr>
          <p:spPr>
            <a:xfrm>
              <a:off x="3634000" y="621450"/>
              <a:ext cx="2020200" cy="681600"/>
            </a:xfrm>
            <a:custGeom>
              <a:avLst/>
              <a:gdLst/>
              <a:ahLst/>
              <a:cxnLst/>
              <a:rect l="0" t="0" r="0" b="0"/>
              <a:pathLst>
                <a:path w="2020200" h="681600">
                  <a:moveTo>
                    <a:pt x="0" y="0"/>
                  </a:moveTo>
                  <a:lnTo>
                    <a:pt x="2020200" y="68160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7" name="Shape 1058">
              <a:extLst>
                <a:ext uri="{FF2B5EF4-FFF2-40B4-BE49-F238E27FC236}">
                  <a16:creationId xmlns:a16="http://schemas.microsoft.com/office/drawing/2014/main" id="{1F8AAFF9-AD13-2DC0-E80F-BBAA3E09D79F}"/>
                </a:ext>
              </a:extLst>
            </p:cNvPr>
            <p:cNvSpPr/>
            <p:nvPr/>
          </p:nvSpPr>
          <p:spPr>
            <a:xfrm>
              <a:off x="3646275" y="1712150"/>
              <a:ext cx="2218500" cy="818100"/>
            </a:xfrm>
            <a:custGeom>
              <a:avLst/>
              <a:gdLst/>
              <a:ahLst/>
              <a:cxnLst/>
              <a:rect l="0" t="0" r="0" b="0"/>
              <a:pathLst>
                <a:path w="2218500" h="818100">
                  <a:moveTo>
                    <a:pt x="2218500" y="0"/>
                  </a:moveTo>
                  <a:lnTo>
                    <a:pt x="0" y="81810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8" name="Shape 1060">
              <a:extLst>
                <a:ext uri="{FF2B5EF4-FFF2-40B4-BE49-F238E27FC236}">
                  <a16:creationId xmlns:a16="http://schemas.microsoft.com/office/drawing/2014/main" id="{F8AA4F2F-7A3D-D599-D308-AAD0E1F1C6F0}"/>
                </a:ext>
              </a:extLst>
            </p:cNvPr>
            <p:cNvSpPr/>
            <p:nvPr/>
          </p:nvSpPr>
          <p:spPr>
            <a:xfrm>
              <a:off x="5877175" y="1724550"/>
              <a:ext cx="1574100" cy="805500"/>
            </a:xfrm>
            <a:custGeom>
              <a:avLst/>
              <a:gdLst/>
              <a:ahLst/>
              <a:cxnLst/>
              <a:rect l="0" t="0" r="0" b="0"/>
              <a:pathLst>
                <a:path w="1574100" h="805500">
                  <a:moveTo>
                    <a:pt x="0" y="0"/>
                  </a:moveTo>
                  <a:lnTo>
                    <a:pt x="1574100" y="80550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9" name="Shape 10310">
              <a:extLst>
                <a:ext uri="{FF2B5EF4-FFF2-40B4-BE49-F238E27FC236}">
                  <a16:creationId xmlns:a16="http://schemas.microsoft.com/office/drawing/2014/main" id="{14BC90C0-D8AF-AFFA-418C-59A843D3B779}"/>
                </a:ext>
              </a:extLst>
            </p:cNvPr>
            <p:cNvSpPr/>
            <p:nvPr/>
          </p:nvSpPr>
          <p:spPr>
            <a:xfrm>
              <a:off x="7243750" y="4750"/>
              <a:ext cx="1143000" cy="601950"/>
            </a:xfrm>
            <a:custGeom>
              <a:avLst/>
              <a:gdLst/>
              <a:ahLst/>
              <a:cxnLst/>
              <a:rect l="0" t="0" r="0" b="0"/>
              <a:pathLst>
                <a:path w="1143000" h="601950">
                  <a:moveTo>
                    <a:pt x="0" y="0"/>
                  </a:moveTo>
                  <a:lnTo>
                    <a:pt x="1143000" y="0"/>
                  </a:lnTo>
                  <a:lnTo>
                    <a:pt x="1143000" y="601950"/>
                  </a:lnTo>
                  <a:lnTo>
                    <a:pt x="0" y="60195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99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0" name="Shape 1062">
              <a:extLst>
                <a:ext uri="{FF2B5EF4-FFF2-40B4-BE49-F238E27FC236}">
                  <a16:creationId xmlns:a16="http://schemas.microsoft.com/office/drawing/2014/main" id="{E3A5E7D0-9B77-FCF5-B49A-578FC598EE78}"/>
                </a:ext>
              </a:extLst>
            </p:cNvPr>
            <p:cNvSpPr/>
            <p:nvPr/>
          </p:nvSpPr>
          <p:spPr>
            <a:xfrm>
              <a:off x="7243750" y="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1" name="Shape 1063">
              <a:extLst>
                <a:ext uri="{FF2B5EF4-FFF2-40B4-BE49-F238E27FC236}">
                  <a16:creationId xmlns:a16="http://schemas.microsoft.com/office/drawing/2014/main" id="{B52AC522-6E1F-4E02-076F-E2CC24EF0110}"/>
                </a:ext>
              </a:extLst>
            </p:cNvPr>
            <p:cNvSpPr/>
            <p:nvPr/>
          </p:nvSpPr>
          <p:spPr>
            <a:xfrm>
              <a:off x="8386750" y="0"/>
              <a:ext cx="0" cy="611450"/>
            </a:xfrm>
            <a:custGeom>
              <a:avLst/>
              <a:gdLst/>
              <a:ahLst/>
              <a:cxnLst/>
              <a:rect l="0" t="0" r="0" b="0"/>
              <a:pathLst>
                <a:path h="611450">
                  <a:moveTo>
                    <a:pt x="0" y="0"/>
                  </a:moveTo>
                  <a:lnTo>
                    <a:pt x="0" y="61145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2" name="Shape 1064">
              <a:extLst>
                <a:ext uri="{FF2B5EF4-FFF2-40B4-BE49-F238E27FC236}">
                  <a16:creationId xmlns:a16="http://schemas.microsoft.com/office/drawing/2014/main" id="{85531DBE-AE37-7E32-C18E-6272858C7F09}"/>
                </a:ext>
              </a:extLst>
            </p:cNvPr>
            <p:cNvSpPr/>
            <p:nvPr/>
          </p:nvSpPr>
          <p:spPr>
            <a:xfrm>
              <a:off x="7239000" y="4750"/>
              <a:ext cx="1152500" cy="0"/>
            </a:xfrm>
            <a:custGeom>
              <a:avLst/>
              <a:gdLst/>
              <a:ahLst/>
              <a:cxnLst/>
              <a:rect l="0" t="0" r="0" b="0"/>
              <a:pathLst>
                <a:path w="1152500">
                  <a:moveTo>
                    <a:pt x="0" y="0"/>
                  </a:moveTo>
                  <a:lnTo>
                    <a:pt x="1152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3" name="Shape 1065">
              <a:extLst>
                <a:ext uri="{FF2B5EF4-FFF2-40B4-BE49-F238E27FC236}">
                  <a16:creationId xmlns:a16="http://schemas.microsoft.com/office/drawing/2014/main" id="{7D723920-9E6D-CE03-92CC-5C3F043C2D08}"/>
                </a:ext>
              </a:extLst>
            </p:cNvPr>
            <p:cNvSpPr/>
            <p:nvPr/>
          </p:nvSpPr>
          <p:spPr>
            <a:xfrm>
              <a:off x="7239000" y="606700"/>
              <a:ext cx="1152500" cy="0"/>
            </a:xfrm>
            <a:custGeom>
              <a:avLst/>
              <a:gdLst/>
              <a:ahLst/>
              <a:cxnLst/>
              <a:rect l="0" t="0" r="0" b="0"/>
              <a:pathLst>
                <a:path w="1152500">
                  <a:moveTo>
                    <a:pt x="0" y="0"/>
                  </a:moveTo>
                  <a:lnTo>
                    <a:pt x="1152500" y="0"/>
                  </a:lnTo>
                </a:path>
              </a:pathLst>
            </a:custGeom>
            <a:ln w="9525" cap="flat">
              <a:miter lim="127000"/>
            </a:ln>
          </p:spPr>
          <p:style>
            <a:lnRef idx="1">
              <a:srgbClr val="9E9E9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DC1A0BA3-D7FF-9C8E-8233-888F7967D6E3}"/>
                </a:ext>
              </a:extLst>
            </p:cNvPr>
            <p:cNvSpPr/>
            <p:nvPr/>
          </p:nvSpPr>
          <p:spPr>
            <a:xfrm>
              <a:off x="7329475" y="100206"/>
              <a:ext cx="1168654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Customer 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021A362A-4AAF-8944-39EE-9A708C0F5E8F}"/>
                </a:ext>
              </a:extLst>
            </p:cNvPr>
            <p:cNvSpPr/>
            <p:nvPr/>
          </p:nvSpPr>
          <p:spPr>
            <a:xfrm>
              <a:off x="7329475" y="309756"/>
              <a:ext cx="1207673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Dimension</a:t>
              </a:r>
              <a:endParaRPr lang="en-IN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6" name="Shape 1069">
              <a:extLst>
                <a:ext uri="{FF2B5EF4-FFF2-40B4-BE49-F238E27FC236}">
                  <a16:creationId xmlns:a16="http://schemas.microsoft.com/office/drawing/2014/main" id="{C6E3C165-3832-01CD-9811-620C9DFC6698}"/>
                </a:ext>
              </a:extLst>
            </p:cNvPr>
            <p:cNvSpPr/>
            <p:nvPr/>
          </p:nvSpPr>
          <p:spPr>
            <a:xfrm>
              <a:off x="5654200" y="348850"/>
              <a:ext cx="1574100" cy="954300"/>
            </a:xfrm>
            <a:custGeom>
              <a:avLst/>
              <a:gdLst/>
              <a:ahLst/>
              <a:cxnLst/>
              <a:rect l="0" t="0" r="0" b="0"/>
              <a:pathLst>
                <a:path w="1574100" h="954300">
                  <a:moveTo>
                    <a:pt x="0" y="954300"/>
                  </a:moveTo>
                  <a:lnTo>
                    <a:pt x="157410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44546A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7521291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B0896-AA18-6319-A51B-B9F5BB1CA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>
                <a:solidFill>
                  <a:schemeClr val="accent2"/>
                </a:solidFill>
                <a:latin typeface="Comic Sans MS" panose="030F0702030302020204" pitchFamily="66" charset="0"/>
              </a:rPr>
              <a:t>Reference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A13FB-0593-A859-CEB4-3FDD95514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https://www.swiggy.com/</a:t>
            </a:r>
            <a:endParaRPr lang="en-IN" dirty="0"/>
          </a:p>
          <a:p>
            <a:r>
              <a:rPr lang="en-IN" dirty="0">
                <a:hlinkClick r:id="rId3"/>
              </a:rPr>
              <a:t>https://bstrategyhub.com/swiggy-business-model-how-does-swiggy-make-money/</a:t>
            </a:r>
            <a:endParaRPr lang="en-IN" dirty="0"/>
          </a:p>
          <a:p>
            <a:r>
              <a:rPr lang="en-IN" dirty="0">
                <a:hlinkClick r:id="rId4"/>
              </a:rPr>
              <a:t>https://jungleworks.com/swiggy-business-model-explained-2/</a:t>
            </a:r>
            <a:endParaRPr lang="en-IN" dirty="0"/>
          </a:p>
          <a:p>
            <a:r>
              <a:rPr lang="en-IN" dirty="0">
                <a:hlinkClick r:id="rId5"/>
              </a:rPr>
              <a:t>https://whatisthebusinessmodelof.com/business-models/swiggy-business-model/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65335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A38FE4-E4B5-7FB6-BD36-406662192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97" y="531446"/>
            <a:ext cx="8928488" cy="6103926"/>
          </a:xfrm>
        </p:spPr>
      </p:pic>
    </p:spTree>
    <p:extLst>
      <p:ext uri="{BB962C8B-B14F-4D97-AF65-F5344CB8AC3E}">
        <p14:creationId xmlns:p14="http://schemas.microsoft.com/office/powerpoint/2010/main" val="290435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37ADE-5FF2-78D2-E41C-0756217ED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https://www.youtube.com/watch?v=GmsWXkQmjX8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165509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95B45-6365-4A29-D33F-7332FB215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2418" y="2965938"/>
            <a:ext cx="7187418" cy="926123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IN" sz="6600" dirty="0">
                <a:latin typeface="Comic Sans MS" panose="030F0702030302020204" pitchFamily="66" charset="0"/>
                <a:ea typeface="Cambria Math" panose="02040503050406030204" pitchFamily="18" charset="0"/>
              </a:rPr>
              <a:t>THANK </a:t>
            </a:r>
            <a:r>
              <a:rPr lang="en-IN" sz="6600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YOU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BABCE5-FD56-64B0-9F63-3FEE49ACCECB}"/>
              </a:ext>
            </a:extLst>
          </p:cNvPr>
          <p:cNvSpPr txBox="1"/>
          <p:nvPr/>
        </p:nvSpPr>
        <p:spPr>
          <a:xfrm>
            <a:off x="938432" y="4245513"/>
            <a:ext cx="8408767" cy="9135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40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'Swiggy Karo, Phir Jo Chahe Karo!</a:t>
            </a:r>
          </a:p>
        </p:txBody>
      </p:sp>
    </p:spTree>
    <p:extLst>
      <p:ext uri="{BB962C8B-B14F-4D97-AF65-F5344CB8AC3E}">
        <p14:creationId xmlns:p14="http://schemas.microsoft.com/office/powerpoint/2010/main" val="555691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E62AC-EF70-8B28-BD32-012F26224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3041"/>
            <a:ext cx="3489960" cy="1067435"/>
          </a:xfrm>
        </p:spPr>
        <p:txBody>
          <a:bodyPr/>
          <a:lstStyle/>
          <a:p>
            <a:r>
              <a:rPr lang="en-IN" b="1" dirty="0">
                <a:solidFill>
                  <a:schemeClr val="accent2">
                    <a:lumMod val="7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About Swiggy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C2500-BE65-09A3-40B4-921CAFC30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 sz="2200" dirty="0">
                <a:latin typeface="Comic Sans MS" panose="030F0702030302020204" pitchFamily="66" charset="0"/>
                <a:ea typeface="Cambria Math" panose="02040503050406030204" pitchFamily="18" charset="0"/>
              </a:rPr>
              <a:t>Swiggy is an Indian online food ordering and delivery platform. Founded in July 2014.</a:t>
            </a:r>
          </a:p>
          <a:p>
            <a:pPr>
              <a:lnSpc>
                <a:spcPct val="160000"/>
              </a:lnSpc>
            </a:pPr>
            <a:r>
              <a:rPr lang="en-US" sz="2200" dirty="0">
                <a:latin typeface="Comic Sans MS" panose="030F0702030302020204" pitchFamily="66" charset="0"/>
                <a:ea typeface="Cambria Math" panose="02040503050406030204" pitchFamily="18" charset="0"/>
              </a:rPr>
              <a:t>Swiggy is based in Bangalore and operates in 500 Indian cities as of September 2021.</a:t>
            </a:r>
          </a:p>
          <a:p>
            <a:pPr>
              <a:lnSpc>
                <a:spcPct val="160000"/>
              </a:lnSpc>
            </a:pPr>
            <a:r>
              <a:rPr lang="en-US" sz="2200" dirty="0">
                <a:latin typeface="Comic Sans MS" panose="030F0702030302020204" pitchFamily="66" charset="0"/>
                <a:ea typeface="Cambria Math" panose="02040503050406030204" pitchFamily="18" charset="0"/>
              </a:rPr>
              <a:t>It has its own fleet of delivery boys who are equipped with smartphones and the Swiggy app, which helps the user to track their delivery through routing algorithms.</a:t>
            </a:r>
          </a:p>
          <a:p>
            <a:pPr>
              <a:lnSpc>
                <a:spcPct val="160000"/>
              </a:lnSpc>
            </a:pPr>
            <a:r>
              <a:rPr lang="en-US" sz="2200" dirty="0">
                <a:latin typeface="Comic Sans MS" panose="030F0702030302020204" pitchFamily="66" charset="0"/>
                <a:ea typeface="Cambria Math" panose="02040503050406030204" pitchFamily="18" charset="0"/>
              </a:rPr>
              <a:t>Swiggy offers an online ordering platform for a variety of listed neighborhood partner restaurants and their fleet of delivery personnel who pick up orders from the partner restaurants and deliver them to customers' doorsteps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24793A-8401-FC03-2DC1-4D8767091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038" b="20881"/>
          <a:stretch/>
        </p:blipFill>
        <p:spPr>
          <a:xfrm>
            <a:off x="4435793" y="508635"/>
            <a:ext cx="1340167" cy="9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530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75313-BDF3-C982-639E-3AB92FCB3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Process flow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D980037-DD9A-8A6F-D496-4A6D60920960}"/>
              </a:ext>
            </a:extLst>
          </p:cNvPr>
          <p:cNvSpPr/>
          <p:nvPr/>
        </p:nvSpPr>
        <p:spPr>
          <a:xfrm>
            <a:off x="797169" y="1934309"/>
            <a:ext cx="2477477" cy="160215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ambria Math" panose="02040503050406030204" pitchFamily="18" charset="0"/>
                <a:ea typeface="Cambria Math" panose="02040503050406030204" pitchFamily="18" charset="0"/>
              </a:rPr>
              <a:t>Order is Placed By customer  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B56159E-0E1A-C979-92CE-1D9B92A71D6F}"/>
              </a:ext>
            </a:extLst>
          </p:cNvPr>
          <p:cNvSpPr/>
          <p:nvPr/>
        </p:nvSpPr>
        <p:spPr>
          <a:xfrm>
            <a:off x="4798645" y="1934309"/>
            <a:ext cx="2477477" cy="160215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ambria Math" panose="02040503050406030204" pitchFamily="18" charset="0"/>
                <a:ea typeface="Cambria Math" panose="02040503050406030204" pitchFamily="18" charset="0"/>
              </a:rPr>
              <a:t>Order is sent to the restaurant 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21C4C10-F354-79D3-1BBE-EC25B84F55E2}"/>
              </a:ext>
            </a:extLst>
          </p:cNvPr>
          <p:cNvSpPr/>
          <p:nvPr/>
        </p:nvSpPr>
        <p:spPr>
          <a:xfrm>
            <a:off x="5894545" y="4488657"/>
            <a:ext cx="2477477" cy="160215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ambria Math" panose="02040503050406030204" pitchFamily="18" charset="0"/>
                <a:ea typeface="Cambria Math" panose="02040503050406030204" pitchFamily="18" charset="0"/>
              </a:rPr>
              <a:t>Delivery Employee picks the order items </a:t>
            </a:r>
          </a:p>
          <a:p>
            <a:pPr algn="ctr"/>
            <a:endParaRPr lang="en-IN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F3220C5-8CEA-D229-6D50-C137489FE5DE}"/>
              </a:ext>
            </a:extLst>
          </p:cNvPr>
          <p:cNvSpPr/>
          <p:nvPr/>
        </p:nvSpPr>
        <p:spPr>
          <a:xfrm>
            <a:off x="1154726" y="4488657"/>
            <a:ext cx="2477477" cy="160215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ambria Math" panose="02040503050406030204" pitchFamily="18" charset="0"/>
                <a:ea typeface="Cambria Math" panose="02040503050406030204" pitchFamily="18" charset="0"/>
              </a:rPr>
              <a:t>Delivery Employee delivers the food items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740A0A6-6D91-BAD5-9F76-DDFD8B71B29A}"/>
              </a:ext>
            </a:extLst>
          </p:cNvPr>
          <p:cNvSpPr/>
          <p:nvPr/>
        </p:nvSpPr>
        <p:spPr>
          <a:xfrm>
            <a:off x="8917354" y="1957754"/>
            <a:ext cx="2477477" cy="160215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ambria Math" panose="02040503050406030204" pitchFamily="18" charset="0"/>
                <a:ea typeface="Cambria Math" panose="02040503050406030204" pitchFamily="18" charset="0"/>
              </a:rPr>
              <a:t>Delivery Employee is assigned for the order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D00ECF7-BF44-1CBE-8422-5D3034499A46}"/>
              </a:ext>
            </a:extLst>
          </p:cNvPr>
          <p:cNvSpPr/>
          <p:nvPr/>
        </p:nvSpPr>
        <p:spPr>
          <a:xfrm>
            <a:off x="3421773" y="2593363"/>
            <a:ext cx="1166446" cy="56270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103EA247-90D0-AABE-F413-5F8202430BD8}"/>
              </a:ext>
            </a:extLst>
          </p:cNvPr>
          <p:cNvSpPr/>
          <p:nvPr/>
        </p:nvSpPr>
        <p:spPr>
          <a:xfrm>
            <a:off x="7603781" y="2642882"/>
            <a:ext cx="1166446" cy="56270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92D3818-DC48-FC2D-D034-9E8E83DE857A}"/>
              </a:ext>
            </a:extLst>
          </p:cNvPr>
          <p:cNvSpPr/>
          <p:nvPr/>
        </p:nvSpPr>
        <p:spPr>
          <a:xfrm rot="10800000">
            <a:off x="4165185" y="5008380"/>
            <a:ext cx="1166446" cy="56270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Bent 17">
            <a:extLst>
              <a:ext uri="{FF2B5EF4-FFF2-40B4-BE49-F238E27FC236}">
                <a16:creationId xmlns:a16="http://schemas.microsoft.com/office/drawing/2014/main" id="{CA4509BE-4EA8-8544-3934-F68AD8061E49}"/>
              </a:ext>
            </a:extLst>
          </p:cNvPr>
          <p:cNvSpPr/>
          <p:nvPr/>
        </p:nvSpPr>
        <p:spPr>
          <a:xfrm rot="10800000">
            <a:off x="9097888" y="4028827"/>
            <a:ext cx="1418490" cy="1602155"/>
          </a:xfrm>
          <a:prstGeom prst="ben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941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06EE8-8BB4-9BA7-8067-0EA9F6F3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288" y="1227016"/>
            <a:ext cx="8596668" cy="750277"/>
          </a:xfrm>
        </p:spPr>
        <p:txBody>
          <a:bodyPr/>
          <a:lstStyle/>
          <a:p>
            <a:r>
              <a:rPr lang="en-IN" b="1" spc="3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Success story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2C6ED-71AE-C084-97E7-0B0109AA0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In 2013 two founders, Sriharsha Majety and Nandan Reddy designed an e-commerce website called “Bundl” to facilitate courier service and ship goods within India.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Bundl was quickly paused, and they moved into the food delivery market.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The company built out a dedicated delivery network and grew rapidly, primarily driven by the focus on logistics and locking in key resources.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Swiggy began its Journey from Bengaluru with six delivery executives and 25 restaurants on its platform.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omic Sans MS" panose="030F0702030302020204" pitchFamily="66" charset="0"/>
                <a:ea typeface="Cambria Math" panose="02040503050406030204" pitchFamily="18" charset="0"/>
              </a:rPr>
              <a:t>In the time of 3 years, it has scaled up with over 6,000 delivery executives across India in more than 8 cities like Delhi-NCR, Mumbai, Bengaluru, Hyderabad, Chennai, Kolkata, and Pune.</a:t>
            </a:r>
          </a:p>
        </p:txBody>
      </p:sp>
    </p:spTree>
    <p:extLst>
      <p:ext uri="{BB962C8B-B14F-4D97-AF65-F5344CB8AC3E}">
        <p14:creationId xmlns:p14="http://schemas.microsoft.com/office/powerpoint/2010/main" val="1651629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B628-1E26-D151-BE54-0CC100CAA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spc="3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Business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71CBD-7E87-1083-A0AB-95178BE0F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02155"/>
            <a:ext cx="8596668" cy="443920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A single point of contact platform provided by Swiggy.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Food can be ordered directly from nearby restaurants and delivered to the doorstep via their app. There is a wide selection of restaurants and their menus with prices displayed within the app for ordering.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Customer–  Users can download the Swiggy app on their phones once they are registered Swiggy users. Using the Swiggy app, they can place an order for food.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As the Order approaches, users can track it on their phones.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Fees and Payments - Swiggy charges based on type of order, distance, peak hour, and payment method, Credit Card or Cash on Delivery.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15-25% commission on total order bill (inclusive of Goods and Service Tax) from restaurants</a:t>
            </a:r>
            <a:endParaRPr lang="en-IN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066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894DE4-CCAE-1FF8-8E4C-E1847656BA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701" y="1774092"/>
            <a:ext cx="6557165" cy="373575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CAE62F-3A60-F0BE-060B-26B2B20B574E}"/>
              </a:ext>
            </a:extLst>
          </p:cNvPr>
          <p:cNvSpPr txBox="1"/>
          <p:nvPr/>
        </p:nvSpPr>
        <p:spPr>
          <a:xfrm>
            <a:off x="640863" y="785857"/>
            <a:ext cx="8651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  <a:ea typeface="Cambria Math" panose="02040503050406030204" pitchFamily="18" charset="0"/>
              </a:rPr>
              <a:t>Food That Is Usually Ordered By Customers </a:t>
            </a:r>
            <a:endParaRPr lang="en-IN" sz="2800" dirty="0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panose="030F0702030302020204" pitchFamily="66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037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D72BC-8835-1F9F-8F1D-68A48DA61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47" y="1037249"/>
            <a:ext cx="8016631" cy="861889"/>
          </a:xfrm>
        </p:spPr>
        <p:txBody>
          <a:bodyPr>
            <a:normAutofit fontScale="90000"/>
          </a:bodyPr>
          <a:lstStyle/>
          <a:p>
            <a:pPr algn="r"/>
            <a:r>
              <a:rPr lang="en-US" sz="2800" b="1" spc="300" dirty="0">
                <a:solidFill>
                  <a:schemeClr val="accent2"/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The Swiggy app is rated by </a:t>
            </a:r>
            <a:r>
              <a:rPr lang="en-US" sz="2800" b="1" spc="300" dirty="0">
                <a:latin typeface="Comic Sans MS" panose="030F0702030302020204" pitchFamily="66" charset="0"/>
                <a:ea typeface="Cambria Math" panose="02040503050406030204" pitchFamily="18" charset="0"/>
              </a:rPr>
              <a:t>| customers</a:t>
            </a:r>
            <a:endParaRPr lang="en-IN" sz="2800" b="1" spc="300" dirty="0">
              <a:latin typeface="Comic Sans MS" panose="030F0702030302020204" pitchFamily="66" charset="0"/>
              <a:ea typeface="Cambria Math" panose="020405030504060302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76FF9F-1287-487E-19A1-B2B43932D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" t="5632" r="47100" b="12239"/>
          <a:stretch/>
        </p:blipFill>
        <p:spPr>
          <a:xfrm>
            <a:off x="752231" y="2016370"/>
            <a:ext cx="8369865" cy="3712734"/>
          </a:xfrm>
        </p:spPr>
      </p:pic>
    </p:spTree>
    <p:extLst>
      <p:ext uri="{BB962C8B-B14F-4D97-AF65-F5344CB8AC3E}">
        <p14:creationId xmlns:p14="http://schemas.microsoft.com/office/powerpoint/2010/main" val="4256602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6C2BCC-65CA-DC29-812E-2AD2C4A2C0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129539" y="1977073"/>
            <a:ext cx="9585960" cy="35934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B14D3C-DD13-96DA-08B4-3E4C3BFEEA44}"/>
              </a:ext>
            </a:extLst>
          </p:cNvPr>
          <p:cNvSpPr txBox="1"/>
          <p:nvPr/>
        </p:nvSpPr>
        <p:spPr>
          <a:xfrm>
            <a:off x="1877326" y="1610306"/>
            <a:ext cx="1716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omic Sans MS" panose="030F0702030302020204" pitchFamily="66" charset="0"/>
              </a:rPr>
              <a:t>OLTP System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25832-4ACD-92F1-36A6-83304DE3BBE8}"/>
              </a:ext>
            </a:extLst>
          </p:cNvPr>
          <p:cNvSpPr txBox="1"/>
          <p:nvPr/>
        </p:nvSpPr>
        <p:spPr>
          <a:xfrm>
            <a:off x="5309937" y="5516160"/>
            <a:ext cx="2342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omic Sans MS" panose="030F0702030302020204" pitchFamily="66" charset="0"/>
              </a:rPr>
              <a:t>Creating Dimensional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A855BE-C5BE-B33F-4CD8-6906DBB847AA}"/>
              </a:ext>
            </a:extLst>
          </p:cNvPr>
          <p:cNvSpPr txBox="1"/>
          <p:nvPr/>
        </p:nvSpPr>
        <p:spPr>
          <a:xfrm>
            <a:off x="7523748" y="1432904"/>
            <a:ext cx="2197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omic Sans MS" panose="030F0702030302020204" pitchFamily="66" charset="0"/>
              </a:rPr>
              <a:t>Reporting and Complex Queries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958C1-A56A-C7E3-0FF9-2FE5D493D08D}"/>
              </a:ext>
            </a:extLst>
          </p:cNvPr>
          <p:cNvSpPr txBox="1"/>
          <p:nvPr/>
        </p:nvSpPr>
        <p:spPr>
          <a:xfrm>
            <a:off x="2229647" y="468322"/>
            <a:ext cx="6392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spc="3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  <a:ea typeface="Cambria Math" panose="02040503050406030204" pitchFamily="18" charset="0"/>
              </a:rPr>
              <a:t>Food Delivery Dimensional Model</a:t>
            </a:r>
          </a:p>
        </p:txBody>
      </p:sp>
    </p:spTree>
    <p:extLst>
      <p:ext uri="{BB962C8B-B14F-4D97-AF65-F5344CB8AC3E}">
        <p14:creationId xmlns:p14="http://schemas.microsoft.com/office/powerpoint/2010/main" val="14851235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392</TotalTime>
  <Words>1067</Words>
  <Application>Microsoft Office PowerPoint</Application>
  <PresentationFormat>Widescreen</PresentationFormat>
  <Paragraphs>298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Calibri</vt:lpstr>
      <vt:lpstr>Cambria Math</vt:lpstr>
      <vt:lpstr>Comic Sans MS</vt:lpstr>
      <vt:lpstr>Trebuchet MS</vt:lpstr>
      <vt:lpstr>Wingdings</vt:lpstr>
      <vt:lpstr>Wingdings 3</vt:lpstr>
      <vt:lpstr>Facet</vt:lpstr>
      <vt:lpstr>PowerPoint Presentation</vt:lpstr>
      <vt:lpstr>TABLE OF CONTENTS</vt:lpstr>
      <vt:lpstr>About Swiggy </vt:lpstr>
      <vt:lpstr>Process flow</vt:lpstr>
      <vt:lpstr>Success story and Motivation</vt:lpstr>
      <vt:lpstr>Business Model</vt:lpstr>
      <vt:lpstr>PowerPoint Presentation</vt:lpstr>
      <vt:lpstr>The Swiggy app is rated by | customers</vt:lpstr>
      <vt:lpstr>PowerPoint Presentation</vt:lpstr>
      <vt:lpstr>OLTP | Food Delivery Source Data Distribution</vt:lpstr>
      <vt:lpstr>OLTP | A Relational Model</vt:lpstr>
      <vt:lpstr>Dimensional Model | Process and Grain </vt:lpstr>
      <vt:lpstr>PowerPoint Presentation</vt:lpstr>
      <vt:lpstr>Sales Dimensional Model | Dimensions</vt:lpstr>
      <vt:lpstr>| Facts</vt:lpstr>
      <vt:lpstr>Sales Dimensional Model | Star Schema  </vt:lpstr>
      <vt:lpstr>PowerPoint Presentation</vt:lpstr>
      <vt:lpstr>Reporting Analytics for Sales</vt:lpstr>
      <vt:lpstr>Reporting Analytics for Sales</vt:lpstr>
      <vt:lpstr>Delivery Dimensional Model</vt:lpstr>
      <vt:lpstr>Delivery |Star Schema</vt:lpstr>
      <vt:lpstr>Reporting Analytics for Delivery Average time across the Restaurant Region </vt:lpstr>
      <vt:lpstr>A Sample of Data Warehouse | Sales and Delivery</vt:lpstr>
      <vt:lpstr>Reference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Pooja Gurav</dc:creator>
  <cp:lastModifiedBy>Pooja Gurav</cp:lastModifiedBy>
  <cp:revision>70</cp:revision>
  <dcterms:created xsi:type="dcterms:W3CDTF">2022-11-29T12:05:16Z</dcterms:created>
  <dcterms:modified xsi:type="dcterms:W3CDTF">2022-11-30T15:57:38Z</dcterms:modified>
</cp:coreProperties>
</file>

<file path=docProps/thumbnail.jpeg>
</file>